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0" r:id="rId44"/>
    <p:sldId id="301" r:id="rId45"/>
    <p:sldId id="299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rsiva" panose="020B0604020202020204" charset="0"/>
      <p:regular r:id="rId52"/>
      <p:bold r:id="rId53"/>
      <p:italic r:id="rId54"/>
      <p:boldItalic r:id="rId55"/>
    </p:embeddedFont>
    <p:embeddedFont>
      <p:font typeface="Monotype Corsiva" panose="03010101010201010101" pitchFamily="66" charset="0"/>
      <p: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g/YdUzw6q8lK02D3T/695uz9Ol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a6c78b0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a6c78b0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8a6c78b0c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8a6c78b0c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a6c78b0c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8a6c78b0c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6c78b0c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6c78b0c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8a6c78b0c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8a6c78b0c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2690949" y="967060"/>
            <a:ext cx="6836228" cy="4049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ru-RU" sz="4200" b="1">
                <a:solidFill>
                  <a:schemeClr val="lt1"/>
                </a:solidFill>
              </a:rPr>
              <a:t>ЗВІТ</a:t>
            </a:r>
            <a:br>
              <a:rPr lang="ru-RU" sz="4200" b="1">
                <a:solidFill>
                  <a:schemeClr val="lt1"/>
                </a:solidFill>
              </a:rPr>
            </a:br>
            <a:r>
              <a:rPr lang="ru-RU" sz="4200" b="1" cap="none">
                <a:solidFill>
                  <a:schemeClr val="lt1"/>
                </a:solidFill>
              </a:rPr>
              <a:t>ДИРЕКТОРА БАЇВСЬКОЇ ЗАГАЛЬНООСВІТНЬОЇ ШКОЛИ</a:t>
            </a:r>
            <a:br>
              <a:rPr lang="ru-RU" sz="4200" b="1" cap="none">
                <a:solidFill>
                  <a:schemeClr val="lt1"/>
                </a:solidFill>
              </a:rPr>
            </a:br>
            <a:r>
              <a:rPr lang="ru-RU" sz="4200" b="1" cap="none">
                <a:solidFill>
                  <a:schemeClr val="lt1"/>
                </a:solidFill>
              </a:rPr>
              <a:t>СОКОЛОВА О.Є. </a:t>
            </a:r>
            <a:br>
              <a:rPr lang="ru-RU" sz="4200" b="1" cap="none">
                <a:solidFill>
                  <a:schemeClr val="lt1"/>
                </a:solidFill>
              </a:rPr>
            </a:br>
            <a:r>
              <a:rPr lang="ru-RU" sz="4200" b="1" cap="none">
                <a:solidFill>
                  <a:schemeClr val="lt1"/>
                </a:solidFill>
              </a:rPr>
              <a:t>ПРО ПІДСУМКИ ДІЯЛЬНОСТІ ЗА 2019 -2020 Н.Р.</a:t>
            </a:r>
            <a:endParaRPr sz="4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6" name="Google Shape;14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0958" y="196054"/>
            <a:ext cx="6401386" cy="426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9656" y="2028346"/>
            <a:ext cx="7170058" cy="4780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222571" y="243683"/>
            <a:ext cx="5655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rsiva"/>
              <a:buNone/>
            </a:pPr>
            <a:r>
              <a:rPr lang="ru-RU" sz="5400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#Challenge Fest 2019</a:t>
            </a:r>
            <a:endParaRPr sz="5400" b="1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153" name="Google Shape;15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8285" y="76200"/>
            <a:ext cx="6241143" cy="462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571" y="1736729"/>
            <a:ext cx="6802343" cy="504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0" name="Google Shape;160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89173" y="214538"/>
            <a:ext cx="7735712" cy="46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055813"/>
            <a:ext cx="7320844" cy="480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7" name="Google Shape;167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99314" y="1747951"/>
            <a:ext cx="6602035" cy="495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651" y="128242"/>
            <a:ext cx="6950378" cy="5212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>
            <a:spLocks noGrp="1"/>
          </p:cNvSpPr>
          <p:nvPr>
            <p:ph type="title"/>
          </p:nvPr>
        </p:nvSpPr>
        <p:spPr>
          <a:xfrm>
            <a:off x="639419" y="253999"/>
            <a:ext cx="5562600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Акція #стопнасильство</a:t>
            </a:r>
            <a:endParaRPr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174" name="Google Shape;174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78472" y="182221"/>
            <a:ext cx="4597209" cy="612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1562" y="871344"/>
            <a:ext cx="4597209" cy="581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50013"/>
            <a:ext cx="4280991" cy="570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>
            <a:spLocks noGrp="1"/>
          </p:cNvSpPr>
          <p:nvPr>
            <p:ph type="title"/>
          </p:nvPr>
        </p:nvSpPr>
        <p:spPr>
          <a:xfrm>
            <a:off x="92765" y="311427"/>
            <a:ext cx="54333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orsiva"/>
              <a:buNone/>
            </a:pPr>
            <a:r>
              <a:rPr lang="ru-RU" sz="3959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Всеукраїнський урок доброти</a:t>
            </a:r>
            <a:br>
              <a:rPr lang="ru-RU" sz="3959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ru-RU" sz="3959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#урок_доброти2019</a:t>
            </a:r>
            <a:endParaRPr/>
          </a:p>
        </p:txBody>
      </p:sp>
      <p:pic>
        <p:nvPicPr>
          <p:cNvPr id="182" name="Google Shape;18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1929" y="62948"/>
            <a:ext cx="6427305" cy="48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765" y="2055813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9" name="Google Shape;18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3418064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74413" y="30569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803" y="94284"/>
            <a:ext cx="5631877" cy="4223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>
            <a:spLocks noGrp="1"/>
          </p:cNvSpPr>
          <p:nvPr>
            <p:ph type="title"/>
          </p:nvPr>
        </p:nvSpPr>
        <p:spPr>
          <a:xfrm>
            <a:off x="405105" y="463394"/>
            <a:ext cx="43036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siva"/>
              <a:buNone/>
            </a:pPr>
            <a:r>
              <a:rPr lang="ru-RU" sz="4500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«Козацькі забави»</a:t>
            </a:r>
            <a:endParaRPr sz="4500" b="1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197" name="Google Shape;197;p17"/>
          <p:cNvPicPr preferRelativeResize="0"/>
          <p:nvPr/>
        </p:nvPicPr>
        <p:blipFill rotWithShape="1">
          <a:blip r:embed="rId3">
            <a:alphaModFix/>
          </a:blip>
          <a:srcRect t="20147" r="19915" b="24892"/>
          <a:stretch/>
        </p:blipFill>
        <p:spPr>
          <a:xfrm>
            <a:off x="4708748" y="232085"/>
            <a:ext cx="7322892" cy="414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60360" y="2020266"/>
            <a:ext cx="6175513" cy="4631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04" name="Google Shape;204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561669">
            <a:off x="912196" y="286574"/>
            <a:ext cx="4350251" cy="63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85794">
            <a:off x="6608767" y="322585"/>
            <a:ext cx="4623995" cy="616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8600" y="186084"/>
            <a:ext cx="4864374" cy="648583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 txBox="1">
            <a:spLocks noGrp="1"/>
          </p:cNvSpPr>
          <p:nvPr>
            <p:ph type="title"/>
          </p:nvPr>
        </p:nvSpPr>
        <p:spPr>
          <a:xfrm>
            <a:off x="631134" y="186084"/>
            <a:ext cx="602642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Долучилася до Дня добрих справ #ЩедрийВівторок</a:t>
            </a:r>
            <a:endParaRPr b="1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068" y="1692412"/>
            <a:ext cx="6440557" cy="497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94343" y="582839"/>
            <a:ext cx="120033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orsiva"/>
              <a:buNone/>
            </a:pPr>
            <a:r>
              <a:rPr lang="ru-RU" sz="5500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Добіг до кінця, мабуть, </a:t>
            </a:r>
            <a:br>
              <a:rPr lang="ru-RU" sz="5500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ru-RU" sz="5500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найбуремніший навчальний рік. </a:t>
            </a:r>
            <a:endParaRPr sz="5500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931886" y="2148114"/>
            <a:ext cx="6516913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500" b="1" i="0" u="none" strike="noStrike" cap="none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Давайте пригадаємо, як це було:</a:t>
            </a:r>
            <a:endParaRPr sz="5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3731" y="144877"/>
            <a:ext cx="7199243" cy="539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3043646"/>
            <a:ext cx="6884126" cy="5216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/>
          <p:nvPr/>
        </p:nvSpPr>
        <p:spPr>
          <a:xfrm>
            <a:off x="221681" y="156577"/>
            <a:ext cx="6903973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500" b="1" i="0" u="none" strike="noStrike" cap="none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"</a:t>
            </a:r>
            <a:r>
              <a:rPr lang="ru-RU" sz="5500" b="1" i="0" u="none" strike="noStrike" cap="none" dirty="0" err="1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Іде</a:t>
            </a:r>
            <a:r>
              <a:rPr lang="ru-RU" sz="5500" b="1" i="0" u="none" strike="noStrike" cap="none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</a:t>
            </a:r>
            <a:r>
              <a:rPr lang="ru-RU" sz="5500" b="1" i="0" u="none" strike="noStrike" cap="none" dirty="0" err="1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Святий</a:t>
            </a:r>
            <a:r>
              <a:rPr lang="ru-RU" sz="5500" b="1" i="0" u="none" strike="noStrike" cap="none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</a:t>
            </a:r>
            <a:r>
              <a:rPr lang="ru-RU" sz="5500" b="1" i="0" u="none" strike="noStrike" cap="none" dirty="0" err="1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Миколай</a:t>
            </a:r>
            <a:r>
              <a:rPr lang="ru-RU" sz="5500" b="1" i="0" u="none" strike="noStrike" cap="none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"</a:t>
            </a:r>
            <a:endParaRPr dirty="0">
              <a:latin typeface="Monotype Corsiva" panose="03010101010201010101" pitchFamily="66" charset="0"/>
            </a:endParaRPr>
          </a:p>
        </p:txBody>
      </p:sp>
      <p:pic>
        <p:nvPicPr>
          <p:cNvPr id="225" name="Google Shape;22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3" y="1559028"/>
            <a:ext cx="6873707" cy="515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5654" y="156577"/>
            <a:ext cx="4918299" cy="6557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32" name="Google Shape;23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835" y="2012758"/>
            <a:ext cx="7078114" cy="4718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14438" y="365125"/>
            <a:ext cx="6527007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93" y="2368437"/>
            <a:ext cx="6629066" cy="441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82048" y="192768"/>
            <a:ext cx="6216152" cy="414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>
            <a:spLocks noGrp="1"/>
          </p:cNvSpPr>
          <p:nvPr>
            <p:ph type="title"/>
          </p:nvPr>
        </p:nvSpPr>
        <p:spPr>
          <a:xfrm>
            <a:off x="765851" y="-128619"/>
            <a:ext cx="44261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"</a:t>
            </a:r>
            <a:r>
              <a:rPr lang="ru-RU" b="1" dirty="0" err="1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Різдвяний</a:t>
            </a:r>
            <a: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вертеп"</a:t>
            </a:r>
            <a:endParaRPr b="1" dirty="0">
              <a:solidFill>
                <a:schemeClr val="lt1"/>
              </a:solidFill>
              <a:latin typeface="Monotype Corsiva" panose="03010101010201010101" pitchFamily="66" charset="0"/>
              <a:ea typeface="Corsiva"/>
              <a:cs typeface="Corsiva"/>
              <a:sym typeface="Corsiva"/>
            </a:endParaRPr>
          </a:p>
        </p:txBody>
      </p:sp>
      <p:pic>
        <p:nvPicPr>
          <p:cNvPr id="246" name="Google Shape;246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4525" y="1057388"/>
            <a:ext cx="7594812" cy="569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5111" y="312874"/>
            <a:ext cx="4908844" cy="654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>
            <a:spLocks noGrp="1"/>
          </p:cNvSpPr>
          <p:nvPr>
            <p:ph type="title"/>
          </p:nvPr>
        </p:nvSpPr>
        <p:spPr>
          <a:xfrm>
            <a:off x="511627" y="326571"/>
            <a:ext cx="4504509" cy="152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"</a:t>
            </a:r>
            <a:r>
              <a:rPr lang="ru-RU" b="1" dirty="0" err="1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Білосніжка</a:t>
            </a:r>
            <a: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та </a:t>
            </a:r>
            <a:b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</a:br>
            <a: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семеро </a:t>
            </a:r>
            <a:r>
              <a:rPr lang="ru-RU" b="1" dirty="0" err="1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гномів</a:t>
            </a:r>
            <a: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"</a:t>
            </a:r>
            <a:endParaRPr b="1" dirty="0">
              <a:solidFill>
                <a:schemeClr val="lt1"/>
              </a:solidFill>
              <a:latin typeface="Monotype Corsiva" panose="03010101010201010101" pitchFamily="66" charset="0"/>
              <a:ea typeface="Corsiva"/>
              <a:cs typeface="Corsiva"/>
              <a:sym typeface="Corsiva"/>
            </a:endParaRPr>
          </a:p>
        </p:txBody>
      </p:sp>
      <p:pic>
        <p:nvPicPr>
          <p:cNvPr id="253" name="Google Shape;253;p25"/>
          <p:cNvPicPr preferRelativeResize="0"/>
          <p:nvPr/>
        </p:nvPicPr>
        <p:blipFill rotWithShape="1">
          <a:blip r:embed="rId3">
            <a:alphaModFix/>
          </a:blip>
          <a:srcRect l="10952" t="7186" b="15529"/>
          <a:stretch/>
        </p:blipFill>
        <p:spPr>
          <a:xfrm>
            <a:off x="0" y="2351314"/>
            <a:ext cx="6372720" cy="4506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4" name="Google Shape;254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-5212" t="5502" r="5211" b="-5501"/>
          <a:stretch/>
        </p:blipFill>
        <p:spPr>
          <a:xfrm>
            <a:off x="5740655" y="200489"/>
            <a:ext cx="6333779" cy="475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"/>
          <p:cNvSpPr txBox="1">
            <a:spLocks noGrp="1"/>
          </p:cNvSpPr>
          <p:nvPr>
            <p:ph type="title"/>
          </p:nvPr>
        </p:nvSpPr>
        <p:spPr>
          <a:xfrm>
            <a:off x="171995" y="248195"/>
            <a:ext cx="611124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Bшанування</a:t>
            </a:r>
            <a: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</a:t>
            </a:r>
            <a:r>
              <a:rPr lang="ru-RU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пам’яті</a:t>
            </a:r>
            <a: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</a:t>
            </a:r>
            <a:r>
              <a:rPr lang="ru-RU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героїв</a:t>
            </a:r>
            <a:b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</a:br>
            <a: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</a:t>
            </a:r>
            <a:r>
              <a:rPr lang="ru-RU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битви</a:t>
            </a:r>
            <a: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</a:t>
            </a:r>
            <a:r>
              <a:rPr lang="ru-RU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під</a:t>
            </a:r>
            <a: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</a:t>
            </a:r>
            <a:r>
              <a:rPr lang="ru-RU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Крутами</a:t>
            </a:r>
            <a:endParaRPr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orsiva"/>
              <a:cs typeface="Corsiva"/>
              <a:sym typeface="Corsiva"/>
            </a:endParaRPr>
          </a:p>
        </p:txBody>
      </p:sp>
      <p:pic>
        <p:nvPicPr>
          <p:cNvPr id="260" name="Google Shape;260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1921" y="1573758"/>
            <a:ext cx="6947262" cy="521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1" name="Google Shape;261;p26"/>
          <p:cNvPicPr preferRelativeResize="0"/>
          <p:nvPr/>
        </p:nvPicPr>
        <p:blipFill rotWithShape="1">
          <a:blip r:embed="rId4">
            <a:alphaModFix/>
          </a:blip>
          <a:srcRect r="-755" b="17234"/>
          <a:stretch/>
        </p:blipFill>
        <p:spPr>
          <a:xfrm>
            <a:off x="6887712" y="248195"/>
            <a:ext cx="5182367" cy="5676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 txBox="1">
            <a:spLocks noGrp="1"/>
          </p:cNvSpPr>
          <p:nvPr>
            <p:ph type="title"/>
          </p:nvPr>
        </p:nvSpPr>
        <p:spPr>
          <a:xfrm>
            <a:off x="424207" y="-182880"/>
            <a:ext cx="522296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«Учитель року – 2020»</a:t>
            </a:r>
            <a:endParaRPr b="1" dirty="0">
              <a:solidFill>
                <a:schemeClr val="lt1"/>
              </a:solidFill>
              <a:latin typeface="Monotype Corsiva" panose="03010101010201010101" pitchFamily="66" charset="0"/>
              <a:ea typeface="Corsiva"/>
              <a:cs typeface="Corsiva"/>
              <a:sym typeface="Corsiva"/>
            </a:endParaRPr>
          </a:p>
        </p:txBody>
      </p:sp>
      <p:pic>
        <p:nvPicPr>
          <p:cNvPr id="267" name="Google Shape;267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01580" y="140515"/>
            <a:ext cx="4964824" cy="594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35416"/>
            <a:ext cx="7508966" cy="56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 txBox="1">
            <a:spLocks noGrp="1"/>
          </p:cNvSpPr>
          <p:nvPr>
            <p:ph type="title"/>
          </p:nvPr>
        </p:nvSpPr>
        <p:spPr>
          <a:xfrm>
            <a:off x="41365" y="594676"/>
            <a:ext cx="55364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Всеукраїнський конкурс </a:t>
            </a:r>
            <a:br>
              <a:rPr lang="ru-RU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ru-RU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«Патріот»</a:t>
            </a:r>
            <a:endParaRPr b="1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 t="17432" r="7951"/>
          <a:stretch/>
        </p:blipFill>
        <p:spPr>
          <a:xfrm>
            <a:off x="5577839" y="199366"/>
            <a:ext cx="6483062" cy="522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8931" y="2506662"/>
            <a:ext cx="5801784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>
            <a:spLocks noGrp="1"/>
          </p:cNvSpPr>
          <p:nvPr>
            <p:ph type="title"/>
          </p:nvPr>
        </p:nvSpPr>
        <p:spPr>
          <a:xfrm>
            <a:off x="259700" y="260623"/>
            <a:ext cx="463513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Акція</a:t>
            </a:r>
            <a:br>
              <a:rPr lang="ru-RU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ru-RU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"Ангели пам'яті"</a:t>
            </a:r>
            <a:endParaRPr b="1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281" name="Google Shape;281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9211" y="2122011"/>
            <a:ext cx="6314652" cy="473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5326" y="140539"/>
            <a:ext cx="7045234" cy="439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6" name="Google Shape;96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86021" y="365125"/>
            <a:ext cx="652700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587" y="2076223"/>
            <a:ext cx="6825344" cy="455022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226890" y="365125"/>
            <a:ext cx="490582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siva"/>
              <a:buNone/>
            </a:pPr>
            <a:r>
              <a:rPr lang="ru-RU" sz="5000" b="1" i="0" u="none" strike="noStrike" cap="none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1 вересня 2019 року</a:t>
            </a:r>
            <a:endParaRPr sz="5000" b="1" i="0" u="none" strike="noStrike" cap="none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 txBox="1">
            <a:spLocks noGrp="1"/>
          </p:cNvSpPr>
          <p:nvPr>
            <p:ph type="title"/>
          </p:nvPr>
        </p:nvSpPr>
        <p:spPr>
          <a:xfrm>
            <a:off x="185057" y="0"/>
            <a:ext cx="520990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Квест «</a:t>
            </a:r>
            <a:r>
              <a:rPr lang="ru-RU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Мова</a:t>
            </a:r>
            <a: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– </a:t>
            </a:r>
            <a:b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</a:br>
            <a:r>
              <a:rPr lang="ru-RU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це</a:t>
            </a:r>
            <a: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</a:t>
            </a:r>
            <a:r>
              <a:rPr lang="ru-RU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зоряночка</a:t>
            </a:r>
            <a:r>
              <a:rPr lang="ru-RU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золота...»</a:t>
            </a:r>
            <a:endParaRPr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orsiva"/>
              <a:cs typeface="Corsiva"/>
              <a:sym typeface="Corsiva"/>
            </a:endParaRPr>
          </a:p>
        </p:txBody>
      </p:sp>
      <p:pic>
        <p:nvPicPr>
          <p:cNvPr id="288" name="Google Shape;288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73538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9" name="Google Shape;28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057" y="1325563"/>
            <a:ext cx="5643154" cy="4232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0" name="Google Shape;29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1452" y="2882656"/>
            <a:ext cx="5334446" cy="4000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681445" y="221433"/>
            <a:ext cx="4896395" cy="155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Конкурс читців поезії</a:t>
            </a:r>
            <a:endParaRPr b="1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296" name="Google Shape;296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14206" y="-1"/>
            <a:ext cx="6026332" cy="45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931" y="1888089"/>
            <a:ext cx="6568663" cy="492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 txBox="1">
            <a:spLocks noGrp="1"/>
          </p:cNvSpPr>
          <p:nvPr>
            <p:ph type="title"/>
          </p:nvPr>
        </p:nvSpPr>
        <p:spPr>
          <a:xfrm>
            <a:off x="171772" y="104504"/>
            <a:ext cx="4146429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orsiva"/>
              <a:buNone/>
            </a:pPr>
            <a:r>
              <a:rPr lang="ru-RU" sz="3959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Екскурсії </a:t>
            </a:r>
            <a:br>
              <a:rPr lang="ru-RU" sz="3959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ru-RU" sz="3509" b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Клуб-музей історії села Баїв та Волинського Бджільництва</a:t>
            </a:r>
            <a:endParaRPr sz="3509" b="1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303" name="Google Shape;303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18201" y="0"/>
            <a:ext cx="7735712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772" y="2952206"/>
            <a:ext cx="6708107" cy="3773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341812" y="665571"/>
            <a:ext cx="412568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 dirty="0" err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Компанія</a:t>
            </a:r>
            <a:r>
              <a:rPr lang="ru-RU" b="1" dirty="0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ru-RU" b="1" dirty="0" err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Тигрес</a:t>
            </a:r>
            <a:endParaRPr b="1" dirty="0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310" name="Google Shape;31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9329" y="132038"/>
            <a:ext cx="7196580" cy="404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77275" y="2790667"/>
            <a:ext cx="6928918" cy="3897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4"/>
          <p:cNvSpPr txBox="1">
            <a:spLocks noGrp="1"/>
          </p:cNvSpPr>
          <p:nvPr>
            <p:ph type="title"/>
          </p:nvPr>
        </p:nvSpPr>
        <p:spPr>
          <a:xfrm>
            <a:off x="119519" y="3764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Стежками </a:t>
            </a:r>
            <a:r>
              <a:rPr lang="ru-RU" b="1" dirty="0" err="1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Лесі</a:t>
            </a:r>
            <a:r>
              <a:rPr lang="ru-RU" b="1" dirty="0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 </a:t>
            </a:r>
            <a:r>
              <a:rPr lang="ru-RU" b="1" dirty="0" err="1">
                <a:solidFill>
                  <a:schemeClr val="lt1"/>
                </a:solidFill>
                <a:latin typeface="Monotype Corsiva" panose="03010101010201010101" pitchFamily="66" charset="0"/>
                <a:ea typeface="Corsiva"/>
                <a:cs typeface="Corsiva"/>
                <a:sym typeface="Corsiva"/>
              </a:rPr>
              <a:t>Українки</a:t>
            </a:r>
            <a:endParaRPr b="1" dirty="0">
              <a:solidFill>
                <a:schemeClr val="lt1"/>
              </a:solidFill>
              <a:latin typeface="Monotype Corsiva" panose="03010101010201010101" pitchFamily="66" charset="0"/>
              <a:ea typeface="Corsiva"/>
              <a:cs typeface="Corsiva"/>
              <a:sym typeface="Corsiva"/>
            </a:endParaRPr>
          </a:p>
        </p:txBody>
      </p:sp>
      <p:pic>
        <p:nvPicPr>
          <p:cNvPr id="317" name="Google Shape;317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7942" y="153579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519" y="1924972"/>
            <a:ext cx="6438035" cy="482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>
            <a:spLocks noGrp="1"/>
          </p:cNvSpPr>
          <p:nvPr>
            <p:ph type="title"/>
          </p:nvPr>
        </p:nvSpPr>
        <p:spPr>
          <a:xfrm>
            <a:off x="276498" y="0"/>
            <a:ext cx="38594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 dirty="0" err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Цікаві</a:t>
            </a:r>
            <a:r>
              <a:rPr lang="ru-RU" b="1" dirty="0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 уроки</a:t>
            </a:r>
            <a:endParaRPr b="1" dirty="0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324" name="Google Shape;324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86592" y="192768"/>
            <a:ext cx="6159701" cy="3464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5" name="Google Shape;32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879" y="1075100"/>
            <a:ext cx="5878287" cy="353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6" name="Google Shape;32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8769" y="3485946"/>
            <a:ext cx="5994763" cy="3372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"/>
          <p:cNvSpPr txBox="1">
            <a:spLocks noGrp="1"/>
          </p:cNvSpPr>
          <p:nvPr>
            <p:ph type="title"/>
          </p:nvPr>
        </p:nvSpPr>
        <p:spPr>
          <a:xfrm>
            <a:off x="703385" y="333352"/>
            <a:ext cx="47045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siva"/>
              <a:buNone/>
            </a:pPr>
            <a:r>
              <a:rPr lang="ru-RU" b="1" dirty="0" err="1">
                <a:solidFill>
                  <a:schemeClr val="lt1"/>
                </a:solidFill>
                <a:latin typeface="Corsiva"/>
                <a:ea typeface="Corsiva"/>
                <a:cs typeface="Corsiva"/>
                <a:sym typeface="Corsiva"/>
              </a:rPr>
              <a:t>Майстер-класи</a:t>
            </a:r>
            <a:endParaRPr b="1" dirty="0">
              <a:solidFill>
                <a:schemeClr val="l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332" name="Google Shape;332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66642"/>
            <a:ext cx="599323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3" name="Google Shape;33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08" y="1825625"/>
            <a:ext cx="6424971" cy="4818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39" name="Google Shape;339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10404" y="1647666"/>
            <a:ext cx="3907750" cy="521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0" name="Google Shape;340;p37"/>
          <p:cNvPicPr preferRelativeResize="0"/>
          <p:nvPr/>
        </p:nvPicPr>
        <p:blipFill rotWithShape="1">
          <a:blip r:embed="rId4">
            <a:alphaModFix/>
          </a:blip>
          <a:srcRect t="13007" r="17405"/>
          <a:stretch/>
        </p:blipFill>
        <p:spPr>
          <a:xfrm>
            <a:off x="6899144" y="194365"/>
            <a:ext cx="5144811" cy="4064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1" name="Google Shape;341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045" y="150000"/>
            <a:ext cx="3081368" cy="410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a6c78b0c9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8a6c78b0c9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8" name="Google Shape;348;g8a6c78b0c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765" y="523150"/>
            <a:ext cx="10170474" cy="581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8a6c78b0c9_0_0"/>
          <p:cNvSpPr txBox="1"/>
          <p:nvPr/>
        </p:nvSpPr>
        <p:spPr>
          <a:xfrm>
            <a:off x="2546075" y="4373525"/>
            <a:ext cx="72480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ДИСТАНЦІЙНЕ НАВЧАННЯ</a:t>
            </a:r>
            <a:endParaRPr sz="5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a6c78b0c9_0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8a6c78b0c9_0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6" name="Google Shape;356;g8a6c78b0c9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800" y="2069358"/>
            <a:ext cx="6076166" cy="45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8a6c78b0c9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725" y="264525"/>
            <a:ext cx="6291050" cy="4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54416" y="452264"/>
            <a:ext cx="6573127" cy="44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588" y="1777827"/>
            <a:ext cx="6371772" cy="424519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a6c78b0c9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8a6c78b0c9_0_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4" name="Google Shape;364;g8a6c78b0c9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700" y="596197"/>
            <a:ext cx="2923550" cy="592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5" name="Google Shape;365;g8a6c78b0c9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609" y="529375"/>
            <a:ext cx="3161091" cy="608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6" name="Google Shape;366;g8a6c78b0c9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9250" y="3571720"/>
            <a:ext cx="5406675" cy="304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7" name="Google Shape;367;g8a6c78b0c9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9250" y="271650"/>
            <a:ext cx="5406680" cy="31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a6c78b0c9_0_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8a6c78b0c9_0_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g8a6c78b0c9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86" y="185620"/>
            <a:ext cx="6560505" cy="411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5" name="Google Shape;375;g8a6c78b0c9_0_16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3201" y="2574388"/>
            <a:ext cx="6386812" cy="418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8a6c78b0c9_0_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8a6c78b0c9_0_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" name="Google Shape;382;g8a6c78b0c9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24" y="288235"/>
            <a:ext cx="3636676" cy="576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4" name="Google Shape;384;g8a6c78b0c9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3643" y="2727938"/>
            <a:ext cx="3624713" cy="405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3" name="Google Shape;383;g8a6c78b0c9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9200" y="79359"/>
            <a:ext cx="4340061" cy="279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5" name="Google Shape;385;g8a6c78b0c9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6720" y="1059278"/>
            <a:ext cx="3962755" cy="564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D873A-9D85-40E9-8833-F8AE41285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3D53AF-0FFA-41B7-91D5-6E6600FE1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7890E4-FA86-470C-BAE8-C2661FBD9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" y="882037"/>
            <a:ext cx="7273095" cy="5454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269BF1-3707-4910-9425-E33276B8B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258" y="365125"/>
            <a:ext cx="4581280" cy="6108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830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56087-A921-4F4E-8059-B1C03352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C4C3B8-92FA-4AE5-9C64-B3D7AEED3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37258-1CF8-4BE9-88BE-7085E905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1" y="365124"/>
            <a:ext cx="8836856" cy="634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AAF904-4780-4AE9-9E00-DEB226323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9494">
            <a:off x="7807808" y="923779"/>
            <a:ext cx="3939888" cy="525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2366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97" name="Google Shape;397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1448" y="116929"/>
            <a:ext cx="9969104" cy="664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 l="9184" b="2614"/>
          <a:stretch/>
        </p:blipFill>
        <p:spPr>
          <a:xfrm>
            <a:off x="222571" y="182108"/>
            <a:ext cx="7155612" cy="511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129948" y="2119086"/>
            <a:ext cx="6839481" cy="4556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8" name="Google Shape;118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45067" y="214539"/>
            <a:ext cx="652700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926" y="2456272"/>
            <a:ext cx="6328814" cy="4219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5" name="Google Shape;125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88610" y="2298244"/>
            <a:ext cx="652700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383" y="208418"/>
            <a:ext cx="6527007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2" name="Google Shape;1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0555" y="173037"/>
            <a:ext cx="652700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4438" y="2333625"/>
            <a:ext cx="6527007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9" name="Google Shape;139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74096" y="2333077"/>
            <a:ext cx="652700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897" y="173585"/>
            <a:ext cx="6527007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</Words>
  <Application>Microsoft Office PowerPoint</Application>
  <PresentationFormat>Широкоэкранный</PresentationFormat>
  <Paragraphs>24</Paragraphs>
  <Slides>45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Corsiva</vt:lpstr>
      <vt:lpstr>Monotype Corsiva</vt:lpstr>
      <vt:lpstr>Calibri</vt:lpstr>
      <vt:lpstr>Arial</vt:lpstr>
      <vt:lpstr>Тема Office</vt:lpstr>
      <vt:lpstr>ЗВІТ ДИРЕКТОРА БАЇВСЬКОЇ ЗАГАЛЬНООСВІТНЬОЇ ШКОЛИ СОКОЛОВА О.Є.  ПРО ПІДСУМКИ ДІЯЛЬНОСТІ ЗА 2019 -2020 Н.Р.</vt:lpstr>
      <vt:lpstr>Добіг до кінця, мабуть,  найбуремніший навчальний рік.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#Challenge Fest 2019</vt:lpstr>
      <vt:lpstr>Презентация PowerPoint</vt:lpstr>
      <vt:lpstr>Презентация PowerPoint</vt:lpstr>
      <vt:lpstr>Акція #стопнасильство</vt:lpstr>
      <vt:lpstr>Всеукраїнський урок доброти #урок_доброти2019</vt:lpstr>
      <vt:lpstr>Презентация PowerPoint</vt:lpstr>
      <vt:lpstr>«Козацькі забави»</vt:lpstr>
      <vt:lpstr>Презентация PowerPoint</vt:lpstr>
      <vt:lpstr>Долучилася до Дня добрих справ #ЩедрийВівторок</vt:lpstr>
      <vt:lpstr>Презентация PowerPoint</vt:lpstr>
      <vt:lpstr>Презентация PowerPoint</vt:lpstr>
      <vt:lpstr>Презентация PowerPoint</vt:lpstr>
      <vt:lpstr>Презентация PowerPoint</vt:lpstr>
      <vt:lpstr>"Різдвяний вертеп"</vt:lpstr>
      <vt:lpstr>"Білосніжка та  семеро гномів"</vt:lpstr>
      <vt:lpstr>Bшанування пам’яті героїв  битви під Крутами</vt:lpstr>
      <vt:lpstr>«Учитель року – 2020»</vt:lpstr>
      <vt:lpstr>Всеукраїнський конкурс  «Патріот»</vt:lpstr>
      <vt:lpstr>Акція "Ангели пам'яті"</vt:lpstr>
      <vt:lpstr>Квест «Мова –  це зоряночка золота...»</vt:lpstr>
      <vt:lpstr>Конкурс читців поезії</vt:lpstr>
      <vt:lpstr>Екскурсії  Клуб-музей історії села Баїв та Волинського Бджільництва</vt:lpstr>
      <vt:lpstr>Компанія Тигрес</vt:lpstr>
      <vt:lpstr>Стежками Лесі Українки</vt:lpstr>
      <vt:lpstr>Цікаві уроки</vt:lpstr>
      <vt:lpstr>Майстер-класи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 БАЇВСЬКОЇ ЗАГАЛЬНООСВІТНЬОЇ ШКОЛИ СОКОЛОВА О.Є.  ПРО ПІДСУМКИ ДІЯЛЬНОСТІ ЗА 2019 -2020 Н.Р.</dc:title>
  <dc:creator>Пользователь</dc:creator>
  <cp:lastModifiedBy>Марія Книш</cp:lastModifiedBy>
  <cp:revision>2</cp:revision>
  <dcterms:created xsi:type="dcterms:W3CDTF">2020-06-10T08:53:21Z</dcterms:created>
  <dcterms:modified xsi:type="dcterms:W3CDTF">2020-06-17T17:49:49Z</dcterms:modified>
</cp:coreProperties>
</file>