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89" r:id="rId6"/>
    <p:sldId id="290" r:id="rId7"/>
    <p:sldId id="291" r:id="rId8"/>
    <p:sldId id="293" r:id="rId9"/>
    <p:sldId id="260" r:id="rId10"/>
    <p:sldId id="292" r:id="rId11"/>
    <p:sldId id="261" r:id="rId12"/>
    <p:sldId id="262" r:id="rId13"/>
    <p:sldId id="294" r:id="rId14"/>
    <p:sldId id="263" r:id="rId15"/>
    <p:sldId id="264" r:id="rId16"/>
    <p:sldId id="265" r:id="rId17"/>
    <p:sldId id="287" r:id="rId18"/>
    <p:sldId id="267" r:id="rId19"/>
    <p:sldId id="268" r:id="rId20"/>
    <p:sldId id="269" r:id="rId21"/>
    <p:sldId id="270" r:id="rId22"/>
    <p:sldId id="271" r:id="rId23"/>
    <p:sldId id="272" r:id="rId24"/>
    <p:sldId id="295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2" r:id="rId34"/>
    <p:sldId id="288" r:id="rId35"/>
    <p:sldId id="284" r:id="rId36"/>
    <p:sldId id="285" r:id="rId37"/>
    <p:sldId id="286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757" autoAdjust="0"/>
  </p:normalViewPr>
  <p:slideViewPr>
    <p:cSldViewPr>
      <p:cViewPr>
        <p:scale>
          <a:sx n="72" d="100"/>
          <a:sy n="72" d="100"/>
        </p:scale>
        <p:origin x="-132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357166"/>
            <a:ext cx="4038600" cy="5740409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214282" y="3571876"/>
            <a:ext cx="8643998" cy="3071834"/>
          </a:xfrm>
          <a:solidFill>
            <a:schemeClr val="accent2"/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5400" b="1" dirty="0" smtClean="0"/>
          </a:p>
          <a:p>
            <a:pPr algn="ctr">
              <a:buNone/>
            </a:pPr>
            <a:r>
              <a:rPr lang="ru-RU" sz="21600" b="1" i="1" dirty="0" smtClean="0">
                <a:solidFill>
                  <a:srgbClr val="FF0000"/>
                </a:solidFill>
                <a:latin typeface="Arial Black" pitchFamily="34" charset="0"/>
              </a:rPr>
              <a:t>ЗВІТ</a:t>
            </a:r>
          </a:p>
          <a:p>
            <a:pPr algn="ctr">
              <a:buNone/>
            </a:pPr>
            <a:r>
              <a:rPr lang="ru-RU" sz="21600" b="1" i="1" dirty="0" smtClean="0">
                <a:solidFill>
                  <a:srgbClr val="FF0000"/>
                </a:solidFill>
                <a:latin typeface="Arial Black" pitchFamily="34" charset="0"/>
              </a:rPr>
              <a:t> ДИРЕКТОРА</a:t>
            </a:r>
            <a:endParaRPr lang="ru-RU" sz="216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 algn="ctr">
              <a:buNone/>
            </a:pPr>
            <a:r>
              <a:rPr lang="ru-RU" sz="21600" b="1" i="1" dirty="0" smtClean="0">
                <a:solidFill>
                  <a:srgbClr val="FF0000"/>
                </a:solidFill>
                <a:latin typeface="Arial Black" pitchFamily="34" charset="0"/>
              </a:rPr>
              <a:t> 2022-2023 Н.Р.</a:t>
            </a:r>
            <a:endParaRPr lang="ru-RU" sz="21600" i="1" dirty="0" smtClean="0">
              <a:solidFill>
                <a:srgbClr val="FF000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7600" dirty="0" smtClean="0"/>
              <a:t/>
            </a:r>
            <a:br>
              <a:rPr lang="ru-RU" sz="17600" dirty="0" smtClean="0"/>
            </a:br>
            <a:endParaRPr lang="ru-RU" sz="17600" dirty="0"/>
          </a:p>
        </p:txBody>
      </p:sp>
      <p:pic>
        <p:nvPicPr>
          <p:cNvPr id="2" name="Picture 2" descr="C:\Users\111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271441"/>
            <a:ext cx="5510930" cy="3086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142852"/>
            <a:ext cx="4138642" cy="6500858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uk-UA" dirty="0" smtClean="0"/>
              <a:t>В 2022-2023 </a:t>
            </a:r>
            <a:r>
              <a:rPr lang="uk-UA" dirty="0" err="1" smtClean="0"/>
              <a:t>н.р</a:t>
            </a:r>
            <a:r>
              <a:rPr lang="uk-UA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Проведено </a:t>
            </a:r>
            <a:r>
              <a:rPr lang="ru-RU" dirty="0" err="1" smtClean="0"/>
              <a:t>анкетування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жорстокого</a:t>
            </a:r>
            <a:r>
              <a:rPr lang="ru-RU" dirty="0" smtClean="0"/>
              <a:t> </a:t>
            </a:r>
            <a:r>
              <a:rPr lang="ru-RU" dirty="0" err="1" smtClean="0"/>
              <a:t>поводження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дітьми</a:t>
            </a:r>
            <a:r>
              <a:rPr lang="ru-RU" dirty="0" smtClean="0"/>
              <a:t>. (</a:t>
            </a:r>
            <a:r>
              <a:rPr lang="ru-RU" dirty="0" err="1" smtClean="0"/>
              <a:t>Опитування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5, 7, 8, 11 </a:t>
            </a:r>
            <a:r>
              <a:rPr lang="ru-RU" dirty="0" err="1" smtClean="0"/>
              <a:t>класів</a:t>
            </a:r>
            <a:r>
              <a:rPr lang="ru-RU" dirty="0" smtClean="0"/>
              <a:t>).</a:t>
            </a:r>
          </a:p>
          <a:p>
            <a:pPr lvl="0"/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взяли участь у </a:t>
            </a:r>
            <a:r>
              <a:rPr lang="ru-RU" dirty="0" err="1" smtClean="0"/>
              <a:t>проведенні</a:t>
            </a:r>
            <a:r>
              <a:rPr lang="ru-RU" dirty="0" smtClean="0"/>
              <a:t> </a:t>
            </a:r>
            <a:r>
              <a:rPr lang="ru-RU" dirty="0" err="1" smtClean="0"/>
              <a:t>акції</a:t>
            </a:r>
            <a:r>
              <a:rPr lang="ru-RU" dirty="0" smtClean="0"/>
              <a:t> «16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проти</a:t>
            </a:r>
            <a:r>
              <a:rPr lang="ru-RU" dirty="0" smtClean="0"/>
              <a:t> </a:t>
            </a:r>
            <a:r>
              <a:rPr lang="ru-RU" dirty="0" err="1" smtClean="0"/>
              <a:t>насильства</a:t>
            </a:r>
            <a:r>
              <a:rPr lang="ru-RU" dirty="0" smtClean="0"/>
              <a:t>».</a:t>
            </a:r>
          </a:p>
          <a:p>
            <a:pPr lvl="0"/>
            <a:r>
              <a:rPr lang="ru-RU" dirty="0" err="1" smtClean="0"/>
              <a:t>Тренінг</a:t>
            </a:r>
            <a:r>
              <a:rPr lang="ru-RU" dirty="0" smtClean="0"/>
              <a:t> «</a:t>
            </a:r>
            <a:r>
              <a:rPr lang="ru-RU" dirty="0" err="1" smtClean="0"/>
              <a:t>Попередження</a:t>
            </a:r>
            <a:r>
              <a:rPr lang="ru-RU" dirty="0" smtClean="0"/>
              <a:t> </a:t>
            </a:r>
            <a:r>
              <a:rPr lang="ru-RU" dirty="0" err="1" smtClean="0"/>
              <a:t>конфліктів</a:t>
            </a:r>
            <a:r>
              <a:rPr lang="ru-RU" dirty="0" smtClean="0"/>
              <a:t>». 8-11 </a:t>
            </a:r>
            <a:r>
              <a:rPr lang="ru-RU" dirty="0" err="1" smtClean="0"/>
              <a:t>кл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педагогічний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ru-RU" dirty="0" smtClean="0"/>
              <a:t> родин,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опинилися</a:t>
            </a:r>
            <a:r>
              <a:rPr lang="ru-RU" dirty="0" smtClean="0"/>
              <a:t> в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життєвих</a:t>
            </a:r>
            <a:r>
              <a:rPr lang="ru-RU" dirty="0" smtClean="0"/>
              <a:t> </a:t>
            </a:r>
            <a:r>
              <a:rPr lang="ru-RU" dirty="0" err="1" smtClean="0"/>
              <a:t>обставинах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Складання</a:t>
            </a:r>
            <a:r>
              <a:rPr lang="ru-RU" dirty="0" smtClean="0"/>
              <a:t> та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листівок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 1-11 </a:t>
            </a:r>
            <a:r>
              <a:rPr lang="ru-RU" dirty="0" err="1" smtClean="0"/>
              <a:t>класів</a:t>
            </a:r>
            <a:r>
              <a:rPr lang="ru-RU" dirty="0" smtClean="0"/>
              <a:t> «Як не стати жертвою </a:t>
            </a:r>
            <a:r>
              <a:rPr lang="ru-RU" dirty="0" err="1" smtClean="0"/>
              <a:t>булінгу</a:t>
            </a:r>
            <a:r>
              <a:rPr lang="ru-RU" dirty="0" smtClean="0"/>
              <a:t>»</a:t>
            </a:r>
          </a:p>
          <a:p>
            <a:pPr lvl="0"/>
            <a:r>
              <a:rPr lang="ru-RU" dirty="0" err="1" smtClean="0"/>
              <a:t>Розміщено</a:t>
            </a:r>
            <a:r>
              <a:rPr lang="ru-RU" dirty="0" smtClean="0"/>
              <a:t>  на </a:t>
            </a:r>
            <a:r>
              <a:rPr lang="ru-RU" dirty="0" err="1" smtClean="0"/>
              <a:t>інформаційному</a:t>
            </a:r>
            <a:r>
              <a:rPr lang="ru-RU" dirty="0" smtClean="0"/>
              <a:t> </a:t>
            </a:r>
            <a:r>
              <a:rPr lang="ru-RU" dirty="0" err="1" smtClean="0"/>
              <a:t>стенді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про </a:t>
            </a:r>
            <a:r>
              <a:rPr lang="ru-RU" dirty="0" err="1" smtClean="0"/>
              <a:t>телефони</a:t>
            </a:r>
            <a:r>
              <a:rPr lang="ru-RU" dirty="0" smtClean="0"/>
              <a:t> </a:t>
            </a:r>
            <a:r>
              <a:rPr lang="ru-RU" dirty="0" err="1" smtClean="0"/>
              <a:t>гарячої</a:t>
            </a:r>
            <a:r>
              <a:rPr lang="ru-RU" dirty="0" smtClean="0"/>
              <a:t> </a:t>
            </a:r>
            <a:r>
              <a:rPr lang="ru-RU" dirty="0" err="1" smtClean="0"/>
              <a:t>лінії</a:t>
            </a:r>
            <a:r>
              <a:rPr lang="ru-RU" dirty="0" smtClean="0"/>
              <a:t> – </a:t>
            </a:r>
            <a:r>
              <a:rPr lang="ru-RU" dirty="0" err="1" smtClean="0"/>
              <a:t>булінг</a:t>
            </a:r>
            <a:r>
              <a:rPr lang="ru-RU" dirty="0" smtClean="0"/>
              <a:t>– 116000.</a:t>
            </a:r>
          </a:p>
          <a:p>
            <a:pPr lvl="0"/>
            <a:r>
              <a:rPr lang="ru-RU" dirty="0" err="1" smtClean="0"/>
              <a:t>Затверджено</a:t>
            </a:r>
            <a:r>
              <a:rPr lang="ru-RU" dirty="0" smtClean="0"/>
              <a:t> заходи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охорони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Оновлено</a:t>
            </a:r>
            <a:r>
              <a:rPr lang="ru-RU" dirty="0" smtClean="0"/>
              <a:t> склад </a:t>
            </a:r>
            <a:r>
              <a:rPr lang="ru-RU" dirty="0" err="1" smtClean="0"/>
              <a:t>комісії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розгляду</a:t>
            </a:r>
            <a:r>
              <a:rPr lang="ru-RU" dirty="0" smtClean="0"/>
              <a:t> </a:t>
            </a:r>
            <a:r>
              <a:rPr lang="ru-RU" dirty="0" err="1" smtClean="0"/>
              <a:t>випадків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352956" cy="6429420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err="1" smtClean="0"/>
              <a:t>Організовано</a:t>
            </a:r>
            <a:r>
              <a:rPr lang="ru-RU" dirty="0" smtClean="0"/>
              <a:t> </a:t>
            </a:r>
            <a:r>
              <a:rPr lang="ru-RU" dirty="0" err="1" smtClean="0"/>
              <a:t>перевірки</a:t>
            </a:r>
            <a:r>
              <a:rPr lang="ru-RU" dirty="0" smtClean="0"/>
              <a:t> </a:t>
            </a:r>
            <a:r>
              <a:rPr lang="ru-RU" dirty="0" err="1" smtClean="0"/>
              <a:t>приміщень</a:t>
            </a:r>
            <a:r>
              <a:rPr lang="ru-RU" dirty="0" smtClean="0"/>
              <a:t>, </a:t>
            </a:r>
            <a:r>
              <a:rPr lang="ru-RU" dirty="0" err="1" smtClean="0"/>
              <a:t>території</a:t>
            </a:r>
            <a:r>
              <a:rPr lang="ru-RU" dirty="0" smtClean="0"/>
              <a:t> закладу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виявлення</a:t>
            </a:r>
            <a:r>
              <a:rPr lang="ru-RU" dirty="0" smtClean="0"/>
              <a:t> </a:t>
            </a:r>
            <a:r>
              <a:rPr lang="ru-RU" dirty="0" err="1" smtClean="0"/>
              <a:t>місць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потенційно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небезпечними</a:t>
            </a:r>
            <a:r>
              <a:rPr lang="ru-RU" dirty="0" smtClean="0"/>
              <a:t> та </a:t>
            </a:r>
            <a:r>
              <a:rPr lang="ru-RU" dirty="0" err="1" smtClean="0"/>
              <a:t>сприятливими</a:t>
            </a:r>
            <a:r>
              <a:rPr lang="ru-RU" dirty="0" smtClean="0"/>
              <a:t> для </a:t>
            </a:r>
            <a:r>
              <a:rPr lang="ru-RU" dirty="0" err="1" smtClean="0"/>
              <a:t>вчинення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 (</a:t>
            </a:r>
            <a:r>
              <a:rPr lang="ru-RU" dirty="0" err="1" smtClean="0"/>
              <a:t>цькування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/>
              <a:t>Проведено  в </a:t>
            </a:r>
            <a:r>
              <a:rPr lang="ru-RU" dirty="0" err="1" smtClean="0"/>
              <a:t>закладі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протидії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 </a:t>
            </a:r>
            <a:r>
              <a:rPr lang="ru-RU" dirty="0" err="1" smtClean="0"/>
              <a:t>серед</a:t>
            </a:r>
            <a:r>
              <a:rPr lang="ru-RU" dirty="0" smtClean="0"/>
              <a:t> </a:t>
            </a:r>
            <a:r>
              <a:rPr lang="ru-RU" dirty="0" err="1" smtClean="0"/>
              <a:t>учасників</a:t>
            </a:r>
            <a:r>
              <a:rPr lang="ru-RU" dirty="0" smtClean="0"/>
              <a:t> </a:t>
            </a:r>
            <a:r>
              <a:rPr lang="ru-RU" dirty="0" err="1" smtClean="0"/>
              <a:t>освітнього</a:t>
            </a:r>
            <a:r>
              <a:rPr lang="ru-RU" dirty="0" smtClean="0"/>
              <a:t> </a:t>
            </a:r>
            <a:r>
              <a:rPr lang="ru-RU" dirty="0" err="1" smtClean="0"/>
              <a:t>процесу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Забезпечено</a:t>
            </a:r>
            <a:r>
              <a:rPr lang="ru-RU" dirty="0" smtClean="0"/>
              <a:t> </a:t>
            </a:r>
            <a:r>
              <a:rPr lang="ru-RU" dirty="0" err="1" smtClean="0"/>
              <a:t>спостереження</a:t>
            </a:r>
            <a:r>
              <a:rPr lang="ru-RU" dirty="0" smtClean="0"/>
              <a:t> </a:t>
            </a:r>
            <a:r>
              <a:rPr lang="ru-RU" dirty="0" err="1" smtClean="0"/>
              <a:t>чергових</a:t>
            </a:r>
            <a:r>
              <a:rPr lang="ru-RU" dirty="0" smtClean="0"/>
              <a:t> </a:t>
            </a:r>
            <a:r>
              <a:rPr lang="ru-RU" dirty="0" err="1" smtClean="0"/>
              <a:t>вчителів</a:t>
            </a:r>
            <a:r>
              <a:rPr lang="ru-RU" dirty="0" smtClean="0"/>
              <a:t>, </a:t>
            </a:r>
            <a:r>
              <a:rPr lang="ru-RU" dirty="0" err="1" smtClean="0"/>
              <a:t>чергових</a:t>
            </a:r>
            <a:r>
              <a:rPr lang="ru-RU" dirty="0" smtClean="0"/>
              <a:t> </a:t>
            </a:r>
            <a:r>
              <a:rPr lang="ru-RU" dirty="0" err="1" smtClean="0"/>
              <a:t>учнів</a:t>
            </a:r>
            <a:r>
              <a:rPr lang="ru-RU" dirty="0" smtClean="0"/>
              <a:t>, </a:t>
            </a:r>
            <a:r>
              <a:rPr lang="ru-RU" dirty="0" err="1" smtClean="0"/>
              <a:t>обслуговуючого</a:t>
            </a:r>
            <a:r>
              <a:rPr lang="ru-RU" dirty="0" smtClean="0"/>
              <a:t> персоналу за </a:t>
            </a:r>
            <a:r>
              <a:rPr lang="ru-RU" dirty="0" err="1" smtClean="0"/>
              <a:t>місцями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 - </a:t>
            </a:r>
            <a:r>
              <a:rPr lang="ru-RU" dirty="0" err="1" smtClean="0"/>
              <a:t>їдальні</a:t>
            </a:r>
            <a:r>
              <a:rPr lang="ru-RU" dirty="0" smtClean="0"/>
              <a:t>, </a:t>
            </a:r>
            <a:r>
              <a:rPr lang="ru-RU" dirty="0" err="1" smtClean="0"/>
              <a:t>коридори</a:t>
            </a:r>
            <a:r>
              <a:rPr lang="ru-RU" dirty="0" smtClean="0"/>
              <a:t>, </a:t>
            </a:r>
            <a:r>
              <a:rPr lang="ru-RU" dirty="0" err="1" smtClean="0"/>
              <a:t>роздягальні</a:t>
            </a:r>
            <a:r>
              <a:rPr lang="ru-RU" dirty="0" smtClean="0"/>
              <a:t>, </a:t>
            </a:r>
            <a:r>
              <a:rPr lang="ru-RU" dirty="0" err="1" smtClean="0"/>
              <a:t>ігрові</a:t>
            </a:r>
            <a:r>
              <a:rPr lang="ru-RU" dirty="0" smtClean="0"/>
              <a:t> </a:t>
            </a:r>
            <a:r>
              <a:rPr lang="ru-RU" dirty="0" err="1" smtClean="0"/>
              <a:t>майданчики</a:t>
            </a:r>
            <a:r>
              <a:rPr lang="ru-RU" dirty="0" smtClean="0"/>
              <a:t>, </a:t>
            </a:r>
            <a:r>
              <a:rPr lang="ru-RU" dirty="0" err="1" smtClean="0"/>
              <a:t>шкільне</a:t>
            </a:r>
            <a:r>
              <a:rPr lang="ru-RU" dirty="0" smtClean="0"/>
              <a:t> </a:t>
            </a:r>
            <a:r>
              <a:rPr lang="ru-RU" dirty="0" err="1" smtClean="0"/>
              <a:t>подвір'я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Онлайн</a:t>
            </a:r>
            <a:r>
              <a:rPr lang="ru-RU" dirty="0" smtClean="0"/>
              <a:t> курс для </a:t>
            </a:r>
            <a:r>
              <a:rPr lang="ru-RU" dirty="0" err="1" smtClean="0"/>
              <a:t>вчителів</a:t>
            </a:r>
            <a:r>
              <a:rPr lang="ru-RU" dirty="0" smtClean="0"/>
              <a:t> «</a:t>
            </a:r>
            <a:r>
              <a:rPr lang="ru-RU" dirty="0" err="1" smtClean="0"/>
              <a:t>Базова</a:t>
            </a:r>
            <a:r>
              <a:rPr lang="ru-RU" dirty="0" smtClean="0"/>
              <a:t> </a:t>
            </a:r>
            <a:r>
              <a:rPr lang="ru-RU" dirty="0" err="1" smtClean="0"/>
              <a:t>психологічна</a:t>
            </a:r>
            <a:r>
              <a:rPr lang="ru-RU" dirty="0" smtClean="0"/>
              <a:t> </a:t>
            </a:r>
            <a:r>
              <a:rPr lang="ru-RU" dirty="0" err="1" smtClean="0"/>
              <a:t>допомога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війни</a:t>
            </a:r>
            <a:r>
              <a:rPr lang="ru-RU" dirty="0" smtClean="0"/>
              <a:t>»</a:t>
            </a:r>
            <a:r>
              <a:rPr lang="uk-UA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4038600" cy="5768997"/>
          </a:xfrm>
        </p:spPr>
        <p:txBody>
          <a:bodyPr>
            <a:normAutofit fontScale="55000" lnSpcReduction="20000"/>
          </a:bodyPr>
          <a:lstStyle/>
          <a:p>
            <a:r>
              <a:rPr lang="ru-RU" sz="5800" b="1" i="1" dirty="0" err="1" smtClean="0">
                <a:solidFill>
                  <a:schemeClr val="tx2"/>
                </a:solidFill>
              </a:rPr>
              <a:t>Стратегічна</a:t>
            </a:r>
            <a:r>
              <a:rPr lang="ru-RU" sz="5800" b="1" i="1" dirty="0" smtClean="0">
                <a:solidFill>
                  <a:schemeClr val="tx2"/>
                </a:solidFill>
              </a:rPr>
              <a:t> </a:t>
            </a:r>
            <a:r>
              <a:rPr lang="ru-RU" sz="5800" b="1" i="1" dirty="0" err="1" smtClean="0">
                <a:solidFill>
                  <a:schemeClr val="tx2"/>
                </a:solidFill>
              </a:rPr>
              <a:t>ціль</a:t>
            </a:r>
            <a:r>
              <a:rPr lang="ru-RU" sz="5800" dirty="0" smtClean="0"/>
              <a:t>:</a:t>
            </a:r>
          </a:p>
          <a:p>
            <a:endParaRPr lang="uk-UA" sz="5800" dirty="0"/>
          </a:p>
          <a:p>
            <a:pPr marL="0" indent="0" algn="ctr">
              <a:buNone/>
            </a:pPr>
            <a:r>
              <a:rPr lang="uk-UA" sz="7300" b="1" dirty="0" smtClean="0">
                <a:solidFill>
                  <a:srgbClr val="FF0000"/>
                </a:solidFill>
              </a:rPr>
              <a:t>СТАЛИЙ </a:t>
            </a:r>
          </a:p>
          <a:p>
            <a:pPr marL="0" indent="0" algn="ctr">
              <a:buNone/>
            </a:pPr>
            <a:r>
              <a:rPr lang="uk-UA" sz="7300" b="1" dirty="0" smtClean="0">
                <a:solidFill>
                  <a:srgbClr val="FF0000"/>
                </a:solidFill>
              </a:rPr>
              <a:t>РОЗВИТОК</a:t>
            </a:r>
            <a:endParaRPr lang="ru-RU" sz="73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352956" cy="6500858"/>
          </a:xfrm>
          <a:solidFill>
            <a:schemeClr val="bg1">
              <a:lumMod val="50000"/>
            </a:schemeClr>
          </a:solidFill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endParaRPr lang="ru-RU" sz="3400" b="1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УРОКИ СТАЛОГО РОЗВИТКУ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ПОЛІТИКА РОЗУМНОГО ВИКОРИСТАННЯ ТА МІНІМІЗАЦІЇ ВІДХОДІВ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СОРТУВАННЯ ВІДХОДІВ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ЕКОЛОГІЧНІ ПРОЕКТИ: 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“ЕКОЛОГІЧНА СТЕЖКА”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“ШКІЛЬНИЙ ДЕНДРАРІЙ”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“ТЕРАПЕВТИЧНИЙ САД”</a:t>
            </a:r>
            <a:endParaRPr lang="ru-RU" sz="3400" dirty="0" smtClean="0"/>
          </a:p>
          <a:p>
            <a:pPr>
              <a:lnSpc>
                <a:spcPct val="170000"/>
              </a:lnSpc>
            </a:pPr>
            <a:r>
              <a:rPr lang="ru-RU" sz="3400" b="1" dirty="0" smtClean="0"/>
              <a:t>“ЖИТТЯ В СТИЛІ “ЕКО”</a:t>
            </a:r>
            <a:endParaRPr lang="ru-RU" sz="3400" dirty="0" smtClean="0"/>
          </a:p>
          <a:p>
            <a:pPr>
              <a:lnSpc>
                <a:spcPct val="17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Школа\Desktop\1617868135_bezymannyj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3036911"/>
            <a:ext cx="4176464" cy="2622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071966" cy="6357982"/>
          </a:xfrm>
          <a:solidFill>
            <a:schemeClr val="bg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uk-UA" dirty="0" smtClean="0"/>
          </a:p>
          <a:p>
            <a:r>
              <a:rPr lang="ru-RU" b="1" i="1" dirty="0" err="1" smtClean="0">
                <a:solidFill>
                  <a:schemeClr val="tx2"/>
                </a:solidFill>
              </a:rPr>
              <a:t>Стратегічна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ціль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uk-UA" sz="4100" b="1" dirty="0" smtClean="0">
                <a:solidFill>
                  <a:srgbClr val="FF0000"/>
                </a:solidFill>
              </a:rPr>
              <a:t>ЗДОРОВ’Я ДИТИНИ</a:t>
            </a:r>
            <a:endParaRPr lang="ru-RU" sz="4100" b="1" dirty="0" smtClean="0">
              <a:solidFill>
                <a:srgbClr val="FF0000"/>
              </a:solidFill>
            </a:endParaRPr>
          </a:p>
          <a:p>
            <a:endParaRPr lang="ru-RU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pPr algn="ctr"/>
            <a:r>
              <a:rPr lang="uk-UA" sz="2300" b="1" dirty="0" smtClean="0"/>
              <a:t>ПРОЕКТИ:</a:t>
            </a:r>
          </a:p>
          <a:p>
            <a:pPr algn="ctr">
              <a:buNone/>
            </a:pPr>
            <a:r>
              <a:rPr lang="uk-UA" sz="2300" b="1" dirty="0" smtClean="0"/>
              <a:t>“РУХ – ЦЕ ЖИТТЯ”</a:t>
            </a:r>
          </a:p>
          <a:p>
            <a:pPr algn="ctr"/>
            <a:r>
              <a:rPr lang="uk-UA" sz="2300" b="1" dirty="0" smtClean="0"/>
              <a:t>“СТВОРЕННЯ ЗДОРОВ’ЯЗБЕРІГАЮЧОГО СЕРЕДОВИЩА”</a:t>
            </a:r>
          </a:p>
          <a:p>
            <a:pPr algn="ctr"/>
            <a:r>
              <a:rPr lang="uk-UA" sz="2300" b="1" dirty="0" smtClean="0"/>
              <a:t>“ВАЛЕОЛОГІЧНИЙ МОНІТОРИНГ</a:t>
            </a:r>
            <a:endParaRPr lang="ru-RU" sz="2300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138642" cy="6357982"/>
          </a:xfrm>
          <a:solidFill>
            <a:schemeClr val="bg1">
              <a:lumMod val="50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sz="2400" b="1" dirty="0" smtClean="0">
              <a:solidFill>
                <a:schemeClr val="tx2"/>
              </a:solidFill>
            </a:endParaRPr>
          </a:p>
          <a:p>
            <a:r>
              <a:rPr lang="ru-RU" sz="2400" b="1" dirty="0" smtClean="0"/>
              <a:t>ПРОЕКТ “ШКОЛА СПРИЯННЯ ЗДОРОВ’Ю”</a:t>
            </a:r>
          </a:p>
          <a:p>
            <a:endParaRPr lang="ru-RU" sz="2400" dirty="0" smtClean="0"/>
          </a:p>
          <a:p>
            <a:r>
              <a:rPr lang="ru-RU" sz="2400" b="1" dirty="0" smtClean="0"/>
              <a:t>УРОКИ “ОСНОВИ ЗДОРОВ’Я”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СПІЛЬНОТА  “</a:t>
            </a:r>
            <a:r>
              <a:rPr lang="en-US" sz="2400" b="1" dirty="0" smtClean="0"/>
              <a:t>HEALTHV SCHOOLS”</a:t>
            </a:r>
            <a:endParaRPr lang="uk-UA" sz="2400" b="1" dirty="0" smtClean="0"/>
          </a:p>
          <a:p>
            <a:endParaRPr lang="en-US" sz="2400" dirty="0" smtClean="0"/>
          </a:p>
          <a:p>
            <a:r>
              <a:rPr lang="ru-RU" sz="2400" b="1" dirty="0" smtClean="0"/>
              <a:t>ШКІЛЬНА СПАРТАКІАДА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СПОРТИВНІ СЕКЦІЇ</a:t>
            </a:r>
          </a:p>
          <a:p>
            <a:endParaRPr lang="ru-RU" sz="2400" dirty="0" smtClean="0"/>
          </a:p>
          <a:p>
            <a:r>
              <a:rPr lang="ru-RU" sz="2400" b="1" dirty="0" smtClean="0"/>
              <a:t>СПОРТИВНА БАЗА:</a:t>
            </a:r>
          </a:p>
          <a:p>
            <a:r>
              <a:rPr lang="ru-RU" sz="2400" b="1" dirty="0" smtClean="0"/>
              <a:t> </a:t>
            </a:r>
            <a:endParaRPr lang="ru-RU" sz="2400" dirty="0" smtClean="0"/>
          </a:p>
          <a:p>
            <a:r>
              <a:rPr lang="ru-RU" sz="2400" b="1" dirty="0" smtClean="0"/>
              <a:t>СПОРТИВНИЙ ЗАЛ</a:t>
            </a:r>
          </a:p>
          <a:p>
            <a:pPr>
              <a:buNone/>
            </a:pPr>
            <a:endParaRPr lang="ru-RU" sz="2400" dirty="0" smtClean="0"/>
          </a:p>
          <a:p>
            <a:r>
              <a:rPr lang="ru-RU" sz="2400" b="1" dirty="0" smtClean="0"/>
              <a:t>ІГРОВИЙ МАЙДАНЧИК </a:t>
            </a:r>
            <a:endParaRPr lang="ru-RU" sz="2400" dirty="0" smtClean="0"/>
          </a:p>
          <a:p>
            <a:pPr>
              <a:buNone/>
            </a:pPr>
            <a:endParaRPr lang="ru-RU" sz="2400" dirty="0" smtClean="0"/>
          </a:p>
        </p:txBody>
      </p:sp>
      <p:pic>
        <p:nvPicPr>
          <p:cNvPr id="6146" name="Picture 2" descr="C:\Users\Школа\Desktop\Без названия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348" y="1700808"/>
            <a:ext cx="3532692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42844" y="285728"/>
            <a:ext cx="8715436" cy="6357982"/>
          </a:xfrm>
          <a:solidFill>
            <a:schemeClr val="bg1">
              <a:lumMod val="65000"/>
            </a:schemeClr>
          </a:solidFill>
        </p:spPr>
        <p:txBody>
          <a:bodyPr>
            <a:normAutofit fontScale="92500"/>
          </a:bodyPr>
          <a:lstStyle/>
          <a:p>
            <a:r>
              <a:rPr lang="uk-UA" dirty="0" smtClean="0"/>
              <a:t>В 2022-2023 </a:t>
            </a:r>
            <a:r>
              <a:rPr lang="uk-UA" dirty="0" err="1" smtClean="0"/>
              <a:t>н.р</a:t>
            </a:r>
            <a:r>
              <a:rPr lang="uk-UA" dirty="0" smtClean="0"/>
              <a:t>.:</a:t>
            </a:r>
            <a:endParaRPr lang="ru-RU" dirty="0" smtClean="0"/>
          </a:p>
          <a:p>
            <a:pPr lvl="0"/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</a:t>
            </a:r>
            <a:r>
              <a:rPr lang="ru-RU" dirty="0" err="1" smtClean="0"/>
              <a:t>залучені</a:t>
            </a:r>
            <a:r>
              <a:rPr lang="ru-RU" dirty="0" smtClean="0"/>
              <a:t> до </a:t>
            </a:r>
            <a:r>
              <a:rPr lang="ru-RU" dirty="0" err="1" smtClean="0"/>
              <a:t>участі</a:t>
            </a:r>
            <a:r>
              <a:rPr lang="ru-RU" dirty="0" smtClean="0"/>
              <a:t> в </a:t>
            </a:r>
            <a:r>
              <a:rPr lang="ru-RU" dirty="0" err="1" smtClean="0"/>
              <a:t>районній</a:t>
            </a:r>
            <a:r>
              <a:rPr lang="ru-RU" dirty="0" smtClean="0"/>
              <a:t> </a:t>
            </a:r>
            <a:r>
              <a:rPr lang="ru-RU" dirty="0" err="1" smtClean="0"/>
              <a:t>Спартакіаді</a:t>
            </a:r>
            <a:r>
              <a:rPr lang="ru-RU" dirty="0" smtClean="0"/>
              <a:t> за </a:t>
            </a:r>
            <a:r>
              <a:rPr lang="ru-RU" dirty="0" err="1" smtClean="0"/>
              <a:t>різними</a:t>
            </a:r>
            <a:r>
              <a:rPr lang="ru-RU" dirty="0" smtClean="0"/>
              <a:t> видами спорту.</a:t>
            </a:r>
          </a:p>
          <a:p>
            <a:pPr lvl="0"/>
            <a:r>
              <a:rPr lang="ru-RU" dirty="0" smtClean="0"/>
              <a:t>Проведено </a:t>
            </a:r>
            <a:r>
              <a:rPr lang="ru-RU" dirty="0" err="1" smtClean="0"/>
              <a:t>Тиждень</a:t>
            </a:r>
            <a:r>
              <a:rPr lang="ru-RU" dirty="0" smtClean="0"/>
              <a:t> </a:t>
            </a:r>
            <a:r>
              <a:rPr lang="ru-RU" dirty="0" err="1" smtClean="0"/>
              <a:t>пропаганди</a:t>
            </a:r>
            <a:r>
              <a:rPr lang="ru-RU" dirty="0" smtClean="0"/>
              <a:t> здорового способу </a:t>
            </a:r>
            <a:r>
              <a:rPr lang="ru-RU" dirty="0" err="1" smtClean="0"/>
              <a:t>життя</a:t>
            </a:r>
            <a:r>
              <a:rPr lang="ru-RU" dirty="0" smtClean="0"/>
              <a:t> «</a:t>
            </a:r>
            <a:r>
              <a:rPr lang="ru-RU" dirty="0" err="1" smtClean="0"/>
              <a:t>Здоровим</a:t>
            </a:r>
            <a:r>
              <a:rPr lang="ru-RU" dirty="0" smtClean="0"/>
              <a:t> бути модно», Декада </a:t>
            </a:r>
            <a:r>
              <a:rPr lang="ru-RU" dirty="0" err="1" smtClean="0"/>
              <a:t>антиалкогольної</a:t>
            </a:r>
            <a:r>
              <a:rPr lang="ru-RU" dirty="0" smtClean="0"/>
              <a:t>, </a:t>
            </a:r>
            <a:r>
              <a:rPr lang="ru-RU" dirty="0" err="1" smtClean="0"/>
              <a:t>антитююнової</a:t>
            </a:r>
            <a:r>
              <a:rPr lang="ru-RU" dirty="0" smtClean="0"/>
              <a:t>, </a:t>
            </a:r>
            <a:r>
              <a:rPr lang="ru-RU" dirty="0" err="1" smtClean="0"/>
              <a:t>антинаркотичної</a:t>
            </a:r>
            <a:r>
              <a:rPr lang="ru-RU" dirty="0" smtClean="0"/>
              <a:t> </a:t>
            </a:r>
            <a:r>
              <a:rPr lang="ru-RU" dirty="0" err="1" smtClean="0"/>
              <a:t>пропаганди</a:t>
            </a:r>
            <a:r>
              <a:rPr lang="ru-RU" dirty="0" smtClean="0"/>
              <a:t>. Проведено </a:t>
            </a:r>
            <a:r>
              <a:rPr lang="ru-RU" dirty="0" err="1" smtClean="0"/>
              <a:t>акцію</a:t>
            </a:r>
            <a:r>
              <a:rPr lang="ru-RU" dirty="0" smtClean="0"/>
              <a:t> «За </a:t>
            </a:r>
            <a:r>
              <a:rPr lang="ru-RU" dirty="0" err="1" smtClean="0"/>
              <a:t>життя</a:t>
            </a:r>
            <a:r>
              <a:rPr lang="ru-RU" dirty="0" smtClean="0"/>
              <a:t> без </a:t>
            </a:r>
            <a:r>
              <a:rPr lang="ru-RU" dirty="0" err="1" smtClean="0"/>
              <a:t>наркотиків</a:t>
            </a:r>
            <a:r>
              <a:rPr lang="ru-RU" dirty="0" smtClean="0"/>
              <a:t>»:</a:t>
            </a:r>
          </a:p>
          <a:p>
            <a:pPr lvl="0"/>
            <a:r>
              <a:rPr lang="ru-RU" dirty="0" err="1" smtClean="0"/>
              <a:t>Виховні</a:t>
            </a:r>
            <a:r>
              <a:rPr lang="ru-RU" dirty="0" smtClean="0"/>
              <a:t> </a:t>
            </a:r>
            <a:r>
              <a:rPr lang="ru-RU" dirty="0" err="1" smtClean="0"/>
              <a:t>години</a:t>
            </a:r>
            <a:r>
              <a:rPr lang="ru-RU" dirty="0" smtClean="0"/>
              <a:t> «</a:t>
            </a:r>
            <a:r>
              <a:rPr lang="ru-RU" dirty="0" err="1" smtClean="0"/>
              <a:t>Крок</a:t>
            </a:r>
            <a:r>
              <a:rPr lang="ru-RU" dirty="0" smtClean="0"/>
              <a:t> у  </a:t>
            </a:r>
            <a:r>
              <a:rPr lang="ru-RU" dirty="0" err="1" smtClean="0"/>
              <a:t>безодню</a:t>
            </a:r>
            <a:r>
              <a:rPr lang="ru-RU" dirty="0" smtClean="0"/>
              <a:t>» (5-7 </a:t>
            </a:r>
            <a:r>
              <a:rPr lang="ru-RU" dirty="0" err="1" smtClean="0"/>
              <a:t>класи</a:t>
            </a:r>
            <a:r>
              <a:rPr lang="ru-RU" dirty="0" smtClean="0"/>
              <a:t>);</a:t>
            </a:r>
          </a:p>
          <a:p>
            <a:pPr lvl="0"/>
            <a:r>
              <a:rPr lang="ru-RU" dirty="0" smtClean="0"/>
              <a:t>Конкурс </a:t>
            </a:r>
            <a:r>
              <a:rPr lang="ru-RU" dirty="0" err="1" smtClean="0"/>
              <a:t>плакатів</a:t>
            </a:r>
            <a:r>
              <a:rPr lang="ru-RU" dirty="0" smtClean="0"/>
              <a:t>  «Наркотикам – </a:t>
            </a:r>
            <a:r>
              <a:rPr lang="ru-RU" dirty="0" err="1" smtClean="0"/>
              <a:t>ні</a:t>
            </a:r>
            <a:r>
              <a:rPr lang="ru-RU" dirty="0" smtClean="0"/>
              <a:t>!»</a:t>
            </a:r>
          </a:p>
          <a:p>
            <a:pPr lvl="0"/>
            <a:r>
              <a:rPr lang="uk-UA" dirty="0" smtClean="0"/>
              <a:t>К</a:t>
            </a:r>
            <a:r>
              <a:rPr lang="ru-RU" dirty="0" err="1" smtClean="0"/>
              <a:t>руглий</a:t>
            </a:r>
            <a:r>
              <a:rPr lang="ru-RU" dirty="0" smtClean="0"/>
              <a:t> </a:t>
            </a:r>
            <a:r>
              <a:rPr lang="ru-RU" dirty="0" err="1" smtClean="0"/>
              <a:t>стіл</a:t>
            </a:r>
            <a:r>
              <a:rPr lang="ru-RU" dirty="0" smtClean="0"/>
              <a:t> «За здоровий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»</a:t>
            </a:r>
          </a:p>
          <a:p>
            <a:pPr lvl="0"/>
            <a:r>
              <a:rPr lang="uk-UA" dirty="0" smtClean="0"/>
              <a:t>Т</a:t>
            </a:r>
            <a:r>
              <a:rPr lang="ru-RU" dirty="0" err="1" smtClean="0"/>
              <a:t>ренінг</a:t>
            </a:r>
            <a:r>
              <a:rPr lang="ru-RU" dirty="0" smtClean="0"/>
              <a:t> за </a:t>
            </a:r>
            <a:r>
              <a:rPr lang="ru-RU" dirty="0" err="1" smtClean="0"/>
              <a:t>програмою</a:t>
            </a:r>
            <a:r>
              <a:rPr lang="ru-RU" dirty="0" smtClean="0"/>
              <a:t> «</a:t>
            </a:r>
            <a:r>
              <a:rPr lang="ru-RU" dirty="0" err="1" smtClean="0"/>
              <a:t>Рівний</a:t>
            </a:r>
            <a:r>
              <a:rPr lang="ru-RU" dirty="0" smtClean="0"/>
              <a:t> – </a:t>
            </a:r>
            <a:r>
              <a:rPr lang="ru-RU" dirty="0" err="1" smtClean="0"/>
              <a:t>рівному</a:t>
            </a:r>
            <a:r>
              <a:rPr lang="ru-RU" dirty="0" smtClean="0"/>
              <a:t>»</a:t>
            </a:r>
          </a:p>
          <a:p>
            <a:pPr lvl="0"/>
            <a:r>
              <a:rPr lang="ru-RU" dirty="0" err="1" smtClean="0"/>
              <a:t>Запроваджено</a:t>
            </a:r>
            <a:r>
              <a:rPr lang="ru-RU" dirty="0" smtClean="0"/>
              <a:t> 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Днів</a:t>
            </a:r>
            <a:r>
              <a:rPr lang="ru-RU" dirty="0" smtClean="0"/>
              <a:t> </a:t>
            </a:r>
            <a:r>
              <a:rPr lang="ru-RU" dirty="0" err="1" smtClean="0"/>
              <a:t>здоров’я</a:t>
            </a:r>
            <a:r>
              <a:rPr lang="ru-RU" dirty="0" smtClean="0"/>
              <a:t>,  </a:t>
            </a:r>
            <a:r>
              <a:rPr lang="ru-RU" dirty="0" err="1" smtClean="0"/>
              <a:t>ранкових</a:t>
            </a:r>
            <a:r>
              <a:rPr lang="ru-RU" dirty="0" smtClean="0"/>
              <a:t> зарядок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музичний</a:t>
            </a:r>
            <a:r>
              <a:rPr lang="ru-RU" dirty="0" smtClean="0"/>
              <a:t> </a:t>
            </a:r>
            <a:r>
              <a:rPr lang="ru-RU" dirty="0" err="1" smtClean="0"/>
              <a:t>супровід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елементами</a:t>
            </a:r>
            <a:r>
              <a:rPr lang="ru-RU" dirty="0" smtClean="0"/>
              <a:t> </a:t>
            </a:r>
            <a:r>
              <a:rPr lang="ru-RU" dirty="0" err="1" smtClean="0"/>
              <a:t>танцю</a:t>
            </a:r>
            <a:r>
              <a:rPr lang="ru-RU" dirty="0" smtClean="0"/>
              <a:t>.</a:t>
            </a:r>
          </a:p>
          <a:p>
            <a:pPr lvl="0"/>
            <a:r>
              <a:rPr lang="ru-RU" dirty="0" err="1" smtClean="0"/>
              <a:t>Розучування</a:t>
            </a:r>
            <a:r>
              <a:rPr lang="ru-RU" dirty="0" smtClean="0"/>
              <a:t> </a:t>
            </a:r>
            <a:r>
              <a:rPr lang="ru-RU" dirty="0" err="1" smtClean="0"/>
              <a:t>фітнес-вправ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285728"/>
            <a:ext cx="8678198" cy="6357982"/>
          </a:xfrm>
          <a:solidFill>
            <a:schemeClr val="bg1">
              <a:lumMod val="65000"/>
            </a:schemeClr>
          </a:solidFill>
        </p:spPr>
        <p:txBody>
          <a:bodyPr>
            <a:normAutofit fontScale="325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sz="5800" b="1" i="1" dirty="0" err="1" smtClean="0">
                <a:solidFill>
                  <a:schemeClr val="bg1"/>
                </a:solidFill>
              </a:rPr>
              <a:t>Стратегічна</a:t>
            </a:r>
            <a:r>
              <a:rPr lang="ru-RU" sz="5800" b="1" i="1" dirty="0" smtClean="0">
                <a:solidFill>
                  <a:schemeClr val="bg1"/>
                </a:solidFill>
              </a:rPr>
              <a:t> </a:t>
            </a:r>
            <a:r>
              <a:rPr lang="ru-RU" sz="5800" b="1" i="1" dirty="0" err="1" smtClean="0">
                <a:solidFill>
                  <a:schemeClr val="bg1"/>
                </a:solidFill>
              </a:rPr>
              <a:t>ціль</a:t>
            </a:r>
            <a:r>
              <a:rPr lang="ru-RU" sz="5800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1100" b="1" dirty="0" smtClean="0">
                <a:solidFill>
                  <a:srgbClr val="FF0000"/>
                </a:solidFill>
              </a:rPr>
              <a:t> ЯКІСНЕ МЕДИЧНЕ ОБСЛУГОВУВАННЯ</a:t>
            </a:r>
          </a:p>
          <a:p>
            <a:endParaRPr lang="ru-RU" sz="90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7400" b="1" dirty="0" smtClean="0"/>
              <a:t>МЕДИКО-ПЕДАГОГІЧНИЙ КОНТРОЛЬ</a:t>
            </a:r>
            <a:endParaRPr lang="ru-RU" sz="7400" dirty="0" smtClean="0"/>
          </a:p>
          <a:p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b="1" dirty="0" smtClean="0"/>
              <a:t>КОНТРОЛЬ БЕЗПЕКИ ХАРЧУВАННЯ. НАССР</a:t>
            </a:r>
            <a:endParaRPr lang="ru-RU" sz="7400" dirty="0" smtClean="0"/>
          </a:p>
          <a:p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b="1" dirty="0" smtClean="0"/>
              <a:t>МОНІТОРИНГ ЗАБЕЗПЕЧЕННЯ ПРОТИЕПІДЕМІЧНОГО РЕЖИМУ</a:t>
            </a:r>
            <a:endParaRPr lang="ru-RU" sz="7400" dirty="0" smtClean="0"/>
          </a:p>
          <a:p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b="1" dirty="0" smtClean="0"/>
              <a:t>МОНІТОРИНГ СТАНУ ЗДОРОВ’Я ДІТЕЙ</a:t>
            </a:r>
            <a:endParaRPr lang="ru-RU" sz="7400" dirty="0" smtClean="0"/>
          </a:p>
          <a:p>
            <a:r>
              <a:rPr lang="ru-RU" sz="7400" dirty="0" smtClean="0"/>
              <a:t/>
            </a:r>
            <a:br>
              <a:rPr lang="ru-RU" sz="7400" dirty="0" smtClean="0"/>
            </a:br>
            <a:r>
              <a:rPr lang="ru-RU" sz="7400" b="1" dirty="0" smtClean="0"/>
              <a:t>ОРГАНІЗАЦІЯ ЩОРІЧНИХ МЕДОГЛЯДІВ </a:t>
            </a:r>
          </a:p>
          <a:p>
            <a:pPr>
              <a:buNone/>
            </a:pPr>
            <a:endParaRPr lang="ru-RU" sz="7400" b="1" dirty="0" smtClean="0"/>
          </a:p>
          <a:p>
            <a:r>
              <a:rPr lang="ru-RU" sz="7400" b="1" dirty="0" smtClean="0"/>
              <a:t>ПРОФІЛАКТИКА ЗАХВОРЮВАНЬ</a:t>
            </a:r>
            <a:endParaRPr lang="ru-RU" sz="7400" dirty="0" smtClean="0"/>
          </a:p>
          <a:p>
            <a:pPr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/>
            </a:r>
            <a:br>
              <a:rPr lang="ru-RU" sz="4400" dirty="0" smtClean="0">
                <a:solidFill>
                  <a:schemeClr val="bg1"/>
                </a:solidFill>
              </a:rPr>
            </a:br>
            <a:endParaRPr 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4357718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ru-RU" b="1" dirty="0" smtClean="0"/>
          </a:p>
          <a:p>
            <a:r>
              <a:rPr lang="uk-UA" sz="14400" b="1" dirty="0" smtClean="0">
                <a:solidFill>
                  <a:srgbClr val="FF0000"/>
                </a:solidFill>
              </a:rPr>
              <a:t>2022-2023 </a:t>
            </a:r>
            <a:r>
              <a:rPr lang="uk-UA" sz="14400" b="1" dirty="0" err="1" smtClean="0">
                <a:solidFill>
                  <a:srgbClr val="FF0000"/>
                </a:solidFill>
              </a:rPr>
              <a:t>н.р</a:t>
            </a:r>
            <a:r>
              <a:rPr lang="uk-UA" sz="14400" b="1" dirty="0" smtClean="0">
                <a:solidFill>
                  <a:srgbClr val="FF0000"/>
                </a:solidFill>
              </a:rPr>
              <a:t>.</a:t>
            </a:r>
            <a:endParaRPr lang="ru-RU" sz="14400" b="1" dirty="0" smtClean="0">
              <a:solidFill>
                <a:srgbClr val="FF0000"/>
              </a:solidFill>
            </a:endParaRPr>
          </a:p>
          <a:p>
            <a:endParaRPr lang="ru-RU" b="1" dirty="0" smtClean="0"/>
          </a:p>
          <a:p>
            <a:endParaRPr lang="ru-RU" sz="6200" b="1" dirty="0" smtClean="0"/>
          </a:p>
          <a:p>
            <a:r>
              <a:rPr lang="ru-RU" sz="7600" b="1" dirty="0" smtClean="0"/>
              <a:t>ПРАКТИЧНІ ЗАНЯТТЯ З НАДАННЯ ДОЛІКАРСЬКОЇ ДОПОМОГИ</a:t>
            </a:r>
            <a:endParaRPr lang="ru-RU" sz="7600" dirty="0" smtClean="0"/>
          </a:p>
          <a:p>
            <a:r>
              <a:rPr lang="ru-RU" sz="7600" dirty="0" smtClean="0"/>
              <a:t/>
            </a:r>
            <a:br>
              <a:rPr lang="ru-RU" sz="7600" dirty="0" smtClean="0"/>
            </a:br>
            <a:r>
              <a:rPr lang="ru-RU" sz="7600" b="1" dirty="0" smtClean="0"/>
              <a:t>АЛГОРИТМ ДІЙ У РАЗІ НЕЩАСНОГО ВИПАДКУ</a:t>
            </a:r>
            <a:endParaRPr lang="ru-RU" sz="7600" dirty="0" smtClean="0"/>
          </a:p>
          <a:p>
            <a:r>
              <a:rPr lang="ru-RU" sz="7600" dirty="0" smtClean="0"/>
              <a:t/>
            </a:r>
            <a:br>
              <a:rPr lang="ru-RU" sz="7600" dirty="0" smtClean="0"/>
            </a:br>
            <a:r>
              <a:rPr lang="ru-RU" sz="7600" b="1" dirty="0" smtClean="0"/>
              <a:t>ІНСТРУКТАЖІ З БЖ ПІД ЧАС ОСВІТНЬОГО ПРОЦЕСУ, ДИСТАНЦІЙНОГО НАВЧАННЯ,</a:t>
            </a:r>
            <a:endParaRPr lang="ru-RU" sz="7600" dirty="0" smtClean="0"/>
          </a:p>
          <a:p>
            <a:r>
              <a:rPr lang="ru-RU" sz="7600" b="1" dirty="0" smtClean="0"/>
              <a:t>НА КАНІКУЛАХ</a:t>
            </a:r>
            <a:endParaRPr lang="ru-RU" sz="7600" dirty="0" smtClean="0"/>
          </a:p>
          <a:p>
            <a:r>
              <a:rPr lang="ru-RU" sz="7600" dirty="0" smtClean="0"/>
              <a:t/>
            </a:r>
            <a:br>
              <a:rPr lang="ru-RU" sz="7600" dirty="0" smtClean="0"/>
            </a:br>
            <a:r>
              <a:rPr lang="ru-RU" sz="7600" b="1" dirty="0" smtClean="0"/>
              <a:t>ОБ’ЄКТОВІ ТРЕНУВАННЯ З ЕВАКУАЦІЇ</a:t>
            </a:r>
            <a:endParaRPr lang="ru-RU" sz="7600" dirty="0" smtClean="0"/>
          </a:p>
          <a:p>
            <a:r>
              <a:rPr lang="ru-RU" sz="7600" dirty="0" smtClean="0"/>
              <a:t/>
            </a:r>
            <a:br>
              <a:rPr lang="ru-RU" sz="7600" dirty="0" smtClean="0"/>
            </a:br>
            <a:r>
              <a:rPr lang="ru-RU" sz="7600" b="1" dirty="0" smtClean="0"/>
              <a:t>ЗАХОДИ ЩОДО ПРОТИДІЇ ТОРГІВЛІ ЛЮДЬМИ, ПОПЕРЕДЖЕННЯ СУЇЦИДІВ, АНТИАЛКОГОЛЬНА, АНТИТЮТЮНОВА, АНТИНАРКОТИЧНА  ПРОПАГАНДА </a:t>
            </a:r>
            <a:endParaRPr lang="ru-RU" sz="7600" dirty="0" smtClean="0"/>
          </a:p>
          <a:p>
            <a:pPr>
              <a:buNone/>
            </a:pPr>
            <a:r>
              <a:rPr lang="ru-RU" sz="7600" dirty="0" smtClean="0"/>
              <a:t/>
            </a:r>
            <a:br>
              <a:rPr lang="ru-RU" sz="7600" dirty="0" smtClean="0"/>
            </a:br>
            <a:endParaRPr lang="ru-RU" sz="76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32040" y="188640"/>
            <a:ext cx="3997678" cy="6455070"/>
          </a:xfrm>
          <a:solidFill>
            <a:schemeClr val="bg1">
              <a:lumMod val="65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8000" b="1" dirty="0" smtClean="0"/>
              <a:t>ПРОТИЕПІДЕМІЧНИЙ РЕЖИМ</a:t>
            </a:r>
          </a:p>
          <a:p>
            <a:endParaRPr lang="ru-RU" sz="8000" dirty="0" smtClean="0"/>
          </a:p>
          <a:p>
            <a:r>
              <a:rPr lang="ru-RU" sz="8000" b="1" dirty="0" smtClean="0"/>
              <a:t>ПЛАН РЕАГУВАННЯ ВИХОВАТЕЛЯ НА НАДЗВИЧАЙНІ СИТУАЦІЇ</a:t>
            </a:r>
          </a:p>
          <a:p>
            <a:endParaRPr lang="ru-RU" sz="8000" dirty="0" smtClean="0"/>
          </a:p>
          <a:p>
            <a:r>
              <a:rPr lang="ru-RU" sz="8000" b="1" dirty="0" smtClean="0"/>
              <a:t>ІНСТРУКЦІЯ ЩОДО ДІЙ УЧАСНИКІВ ОСВІТНЬОГО ПРОЦЕСУ У НАДЗВИЧАЙНІЙ СИТУАЦІЇ ВОЄННОГО ХАРАКТЕРУ</a:t>
            </a:r>
          </a:p>
          <a:p>
            <a:endParaRPr lang="ru-RU" sz="8000" dirty="0" smtClean="0"/>
          </a:p>
          <a:p>
            <a:r>
              <a:rPr lang="ru-RU" sz="8000" b="1" dirty="0" smtClean="0"/>
              <a:t>НАДАННЯ ПАМ’ЯТОК БАТЬКАМ, УЧНЯМ, ПРАЦІВНИКАМ</a:t>
            </a:r>
          </a:p>
          <a:p>
            <a:endParaRPr lang="ru-RU" sz="8000" dirty="0" smtClean="0"/>
          </a:p>
          <a:p>
            <a:r>
              <a:rPr lang="ru-RU" sz="8000" b="1" dirty="0" smtClean="0"/>
              <a:t>ОРГАНІЗАЦІЯ ОСВІТНЬОГО ПРОЦЕСУ В ДИСТАНЦІЙНІЙ ФОРМІ, НАЙБІЛЬШ БЕЗПЕЧНІЙ ПІД ЧАС ВІЙНИ</a:t>
            </a:r>
            <a:endParaRPr lang="ru-RU" sz="8000" dirty="0" smtClean="0"/>
          </a:p>
          <a:p>
            <a:r>
              <a:rPr lang="ru-RU" sz="8000" b="1" dirty="0" smtClean="0"/>
              <a:t>ПРОФІЛАКТИЧНА РОБОТА ЩОДО МІННОЇ БЕЗПЕКИ</a:t>
            </a:r>
          </a:p>
          <a:p>
            <a:r>
              <a:rPr lang="ru-RU" sz="8000" dirty="0" smtClean="0"/>
              <a:t/>
            </a:r>
            <a:br>
              <a:rPr lang="ru-RU" sz="8000" dirty="0" smtClean="0"/>
            </a:br>
            <a:endParaRPr lang="ru-RU" sz="8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4281518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200" b="1" i="1" dirty="0" err="1" smtClean="0">
                <a:solidFill>
                  <a:schemeClr val="tx2"/>
                </a:solidFill>
              </a:rPr>
              <a:t>Стратегічна</a:t>
            </a:r>
            <a:r>
              <a:rPr lang="ru-RU" sz="3200" b="1" i="1" dirty="0" smtClean="0">
                <a:solidFill>
                  <a:schemeClr val="tx2"/>
                </a:solidFill>
              </a:rPr>
              <a:t> </a:t>
            </a:r>
            <a:r>
              <a:rPr lang="ru-RU" sz="3200" b="1" i="1" dirty="0" err="1" smtClean="0">
                <a:solidFill>
                  <a:schemeClr val="tx2"/>
                </a:solidFill>
              </a:rPr>
              <a:t>ціль</a:t>
            </a:r>
            <a:r>
              <a:rPr lang="ru-RU" sz="3200" b="1" dirty="0" smtClean="0">
                <a:solidFill>
                  <a:schemeClr val="tx2"/>
                </a:solidFill>
              </a:rPr>
              <a:t>: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СУЧАСНИЙ ДИЗАЙН ТА ОСНАЩЕННЯ ПРЕДМЕТНИХ КАБІНЕТІВ </a:t>
            </a:r>
            <a:endParaRPr lang="ru-RU" sz="3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281518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2022-2023 Н.Р.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chemeClr val="bg1"/>
                </a:solidFill>
              </a:rPr>
              <a:t>ОБЛАШТОВАНО КАБІНЕТ «</a:t>
            </a:r>
            <a:r>
              <a:rPr lang="ru-RU" sz="2400" b="1" dirty="0" err="1" smtClean="0"/>
              <a:t>Клас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безпеки</a:t>
            </a:r>
            <a:r>
              <a:rPr lang="ru-RU" sz="2400" b="1" dirty="0" smtClean="0"/>
              <a:t>»(ТЕЛЕВІЗОР, ПРИНТЕР, НОУТБУК, МЕБЛІ, ФЛІПЧАРТ, ДОШКА)</a:t>
            </a:r>
          </a:p>
          <a:p>
            <a:endParaRPr lang="ru-RU" sz="2400" dirty="0" smtClean="0"/>
          </a:p>
          <a:p>
            <a:r>
              <a:rPr lang="ru-RU" sz="2400" b="1" dirty="0" smtClean="0"/>
              <a:t>КАБІНЕТ ХІМІЇ (ВИТЯЖНИЙ ШКАФ, ПІДВЕДЕННЯ ВОДИ, ПРОЕКТОР)</a:t>
            </a:r>
          </a:p>
          <a:p>
            <a:endParaRPr lang="ru-RU" sz="2400" dirty="0" smtClean="0"/>
          </a:p>
          <a:p>
            <a:r>
              <a:rPr lang="ru-RU" sz="2400" b="1" dirty="0" smtClean="0"/>
              <a:t>ОБЛАШТОВАНО ІГРОВІ ЗОНИ НА 1 ПОВЕРСІ</a:t>
            </a:r>
          </a:p>
          <a:p>
            <a:endParaRPr lang="ru-RU" sz="2400" b="1" dirty="0" smtClean="0"/>
          </a:p>
          <a:p>
            <a:r>
              <a:rPr lang="uk-UA" sz="2400" b="1" dirty="0" smtClean="0"/>
              <a:t>СТВОРЕНО МОТИВУЮЧИЙ ПРОСТІР В ПРИМІЩЕННІ ЗАКЛАДУ ТА В ШКІЛЬНОМУ ДВОРІ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 descr="C:\Users\Школа\Desktop\Без названия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73016"/>
            <a:ext cx="4376083" cy="2999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939784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СИСТЕМА ОЦІНЮВАННЯ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8194" name="Picture 2" descr="C:\Users\Школа\Desktop\imag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5368" y="1142984"/>
            <a:ext cx="8590402" cy="5429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14290"/>
            <a:ext cx="4316288" cy="6357982"/>
          </a:xfrm>
          <a:solidFill>
            <a:schemeClr val="bg1">
              <a:lumMod val="65000"/>
            </a:schemeClr>
          </a:solidFill>
        </p:spPr>
        <p:txBody>
          <a:bodyPr>
            <a:normAutofit fontScale="62500" lnSpcReduction="20000"/>
          </a:bodyPr>
          <a:lstStyle/>
          <a:p>
            <a:r>
              <a:rPr lang="ru-RU" b="1" i="1" dirty="0" err="1" smtClean="0">
                <a:solidFill>
                  <a:schemeClr val="tx2"/>
                </a:solidFill>
              </a:rPr>
              <a:t>Стратегічна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ціль</a:t>
            </a:r>
            <a:r>
              <a:rPr lang="ru-RU" dirty="0" smtClean="0"/>
              <a:t>:</a:t>
            </a:r>
          </a:p>
          <a:p>
            <a:endParaRPr lang="ru-RU" dirty="0" smtClean="0"/>
          </a:p>
          <a:p>
            <a:r>
              <a:rPr lang="ru-RU" sz="4600" b="1" dirty="0" smtClean="0">
                <a:solidFill>
                  <a:srgbClr val="FF0000"/>
                </a:solidFill>
              </a:rPr>
              <a:t>СПРАВЕДЛИВЕ ОБ’ЄКТИВНЕ ОЦІНЮВАННЯ</a:t>
            </a:r>
          </a:p>
          <a:p>
            <a:endParaRPr lang="ru-RU" sz="4600" b="1" dirty="0" smtClean="0">
              <a:solidFill>
                <a:srgbClr val="FF0000"/>
              </a:solidFill>
            </a:endParaRPr>
          </a:p>
          <a:p>
            <a:endParaRPr lang="uk-UA" b="1" dirty="0" smtClean="0">
              <a:solidFill>
                <a:srgbClr val="FF0000"/>
              </a:solidFill>
            </a:endParaRPr>
          </a:p>
          <a:p>
            <a:endParaRPr lang="uk-UA" b="1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ЗАЛУЧЕННЯ УЧНІВ ДО РОЗРОБЛЕННЯ КРИТЕРІЇВ ОЦІНЮВАННЯ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КОМПЕТЕНТНІСНИЙ ПІДХІД В СИСТЕМІ ОЦІНЮВАННЯ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КОМПЕТЕНТНІСНІ ЗАВДАННЯ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281518" cy="6357982"/>
          </a:xfrm>
          <a:solidFill>
            <a:schemeClr val="bg1">
              <a:lumMod val="65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sz="3200" b="1" dirty="0" smtClean="0"/>
              <a:t>ОЗНАЙОМЛЕННЯ З КРИТЕРІЯМИ ОЦІНЮВАННЯ НА ПОЧАТКУ НАВЧАЛЬНОГО РОКУ (ЗАГАЛЬНОШКІЛЬНІ ЗБОРИ БАТЬКІВ ТА УЧНІВ, ВСТУПНІ УРОКИ ДО ТЕМ)</a:t>
            </a:r>
          </a:p>
          <a:p>
            <a:endParaRPr lang="ru-RU" sz="3200" dirty="0" smtClean="0"/>
          </a:p>
          <a:p>
            <a:r>
              <a:rPr lang="ru-RU" sz="3200" b="1" dirty="0" smtClean="0"/>
              <a:t>ІНФОРМАЦІЯ НА САЙТІ</a:t>
            </a:r>
          </a:p>
          <a:p>
            <a:endParaRPr lang="ru-RU" sz="3200" dirty="0" smtClean="0"/>
          </a:p>
          <a:p>
            <a:r>
              <a:rPr lang="ru-RU" sz="3200" b="1" dirty="0" smtClean="0"/>
              <a:t>ІНФОРМАЦІЯ НА СТЕНДАХ</a:t>
            </a:r>
          </a:p>
          <a:p>
            <a:endParaRPr lang="ru-RU" sz="3200" dirty="0" smtClean="0"/>
          </a:p>
          <a:p>
            <a:r>
              <a:rPr lang="ru-RU" sz="3200" b="1" dirty="0" smtClean="0"/>
              <a:t>КРИТЕРІЇ ОЦІНЮВАННЯ В ПРЕДМЕТНИХ КАБІНЕТАХ</a:t>
            </a:r>
          </a:p>
          <a:p>
            <a:endParaRPr lang="ru-RU" sz="3200" dirty="0" smtClean="0"/>
          </a:p>
          <a:p>
            <a:r>
              <a:rPr lang="ru-RU" sz="3200" b="1" dirty="0" smtClean="0"/>
              <a:t>КРИТЕРІЇ ЩОДО ОКРЕМИХ ВИДІВ РОБІТ (ВСІ ВЧИТЕЛІ ВИГОТОВИЛИ ЛЕПБУКИ)</a:t>
            </a:r>
            <a:endParaRPr lang="ru-RU" sz="32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9218" name="Picture 2" descr="C:\Users\Школа\Desktop\Без названия 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2962275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uk-UA" b="1" dirty="0" smtClean="0">
                <a:solidFill>
                  <a:srgbClr val="FF0000"/>
                </a:solidFill>
              </a:rPr>
              <a:t>ФОРМУВАЛЬНЕ ОЦІНЮВАННЯ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142984"/>
            <a:ext cx="4281518" cy="5500726"/>
          </a:xfrm>
          <a:solidFill>
            <a:schemeClr val="bg1">
              <a:lumMod val="65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/>
              <a:t>РОЗГЛЯНУТО НА ПЕДАГОГІЧНІЙ РАДІ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МЕТОДИЧНІ ЗАХОДИ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ВЕБІНАРИ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ОНЛАЙН КУРС “ОЦІНЮВАННЯ БЕЗ ЗНЕЦІНЮВАННЯ”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РОЗМІЩЕНО ІНФОРМАЦІЮ В УЧИТЕЛЬСЬКІЙ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42984"/>
            <a:ext cx="4210080" cy="5500726"/>
          </a:xfrm>
          <a:solidFill>
            <a:schemeClr val="bg1">
              <a:lumMod val="65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/>
              <a:t>90% ВЧИТЕЛІВ ЗАСТОСОВУЮТЬ ФОРМУВАЛЬНЕ ОЦІНЮВАННЯ</a:t>
            </a:r>
          </a:p>
          <a:p>
            <a:endParaRPr lang="ru-RU" dirty="0" smtClean="0"/>
          </a:p>
          <a:p>
            <a:r>
              <a:rPr lang="ru-RU" b="1" dirty="0" smtClean="0"/>
              <a:t>НАДАЮТЬ ЗВОРОТНИЙ ЗВ’ЯЗОК ЩОДО РОБОТИ УЧНІВ</a:t>
            </a:r>
          </a:p>
          <a:p>
            <a:endParaRPr lang="ru-RU" dirty="0" smtClean="0"/>
          </a:p>
          <a:p>
            <a:r>
              <a:rPr lang="ru-RU" b="1" dirty="0" smtClean="0"/>
              <a:t>ПРОСТЕЖУЮТЬ ІНДИВІДУАЛЬНИЙ ПОСТУП УЧНЯ</a:t>
            </a:r>
          </a:p>
          <a:p>
            <a:endParaRPr lang="ru-RU" dirty="0" smtClean="0"/>
          </a:p>
          <a:p>
            <a:r>
              <a:rPr lang="ru-RU" b="1" dirty="0" smtClean="0"/>
              <a:t>ОРГАНІЗОВУЮТЬ САМООЦІНЮВАННЯ ТА ВЗАЄМООЦІНЮВАННЯ 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 Black" pitchFamily="34" charset="0"/>
              </a:rPr>
              <a:t>ОСВІТНЄ СЕРЕДОВИЩЕ</a:t>
            </a:r>
            <a:endParaRPr lang="ru-RU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371600" y="2060848"/>
            <a:ext cx="6400800" cy="3577952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2050" name="Picture 2" descr="C:\Users\Школа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8595" y="1357298"/>
            <a:ext cx="8224353" cy="5072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42852"/>
            <a:ext cx="4178174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</a:rPr>
              <a:t>ВИДИ ОЦІНЮВАННЯ</a:t>
            </a:r>
          </a:p>
          <a:p>
            <a:endParaRPr lang="uk-UA" b="1" dirty="0" smtClean="0"/>
          </a:p>
          <a:p>
            <a:pPr marL="0" indent="0">
              <a:buNone/>
            </a:pPr>
            <a:endParaRPr lang="uk-UA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ПОЧАТКОВА ШКОЛА: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sz="3200" b="1" dirty="0" smtClean="0"/>
              <a:t>ВЕРБАЛЬНЕ</a:t>
            </a:r>
          </a:p>
          <a:p>
            <a:pPr>
              <a:buNone/>
            </a:pPr>
            <a:endParaRPr lang="ru-RU" sz="3200" dirty="0" smtClean="0"/>
          </a:p>
          <a:p>
            <a:r>
              <a:rPr lang="ru-RU" sz="3200" b="1" dirty="0" smtClean="0"/>
              <a:t>ФОРМУВАЛЬНЕ</a:t>
            </a:r>
          </a:p>
          <a:p>
            <a:endParaRPr lang="ru-RU" sz="3200" dirty="0" smtClean="0"/>
          </a:p>
          <a:p>
            <a:r>
              <a:rPr lang="ru-RU" sz="3200" b="1" dirty="0" smtClean="0"/>
              <a:t>РІВНЕВЕ 3-4 КЛ. </a:t>
            </a:r>
          </a:p>
          <a:p>
            <a:endParaRPr lang="ru-RU" sz="3200" dirty="0" smtClean="0"/>
          </a:p>
          <a:p>
            <a:r>
              <a:rPr lang="ru-RU" sz="3200" b="1" dirty="0" smtClean="0"/>
              <a:t>(ВИСОКИЙ, ДОСТАТНІЙ, СЕРЕДНІЙ, ПОЧАТКОВИЙ)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>
                <a:solidFill>
                  <a:schemeClr val="tx2"/>
                </a:solidFill>
              </a:rPr>
              <a:t/>
            </a:r>
            <a:br>
              <a:rPr lang="ru-RU" sz="3200" dirty="0" smtClean="0">
                <a:solidFill>
                  <a:schemeClr val="tx2"/>
                </a:solidFill>
              </a:rPr>
            </a:br>
            <a:endParaRPr lang="ru-RU" sz="3200" dirty="0">
              <a:solidFill>
                <a:schemeClr val="tx2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210080" cy="6454500"/>
          </a:xfrm>
          <a:solidFill>
            <a:schemeClr val="bg1">
              <a:lumMod val="65000"/>
            </a:schemeClr>
          </a:solidFill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6-11 КЛАСИ:</a:t>
            </a:r>
          </a:p>
          <a:p>
            <a:pPr algn="ctr">
              <a:buNone/>
            </a:pPr>
            <a:endParaRPr lang="ru-RU" sz="3600" dirty="0" smtClean="0">
              <a:solidFill>
                <a:srgbClr val="FF0000"/>
              </a:solidFill>
            </a:endParaRPr>
          </a:p>
          <a:p>
            <a:r>
              <a:rPr lang="ru-RU" b="1" dirty="0" smtClean="0"/>
              <a:t>ВХІДНИЙ КОНТРОЛЬ</a:t>
            </a:r>
          </a:p>
          <a:p>
            <a:endParaRPr lang="ru-RU" dirty="0" smtClean="0"/>
          </a:p>
          <a:p>
            <a:r>
              <a:rPr lang="ru-RU" b="1" dirty="0" smtClean="0"/>
              <a:t>ПОТОЧНЕ ОЦІНЮВАННЯ</a:t>
            </a:r>
          </a:p>
          <a:p>
            <a:endParaRPr lang="ru-RU" dirty="0" smtClean="0"/>
          </a:p>
          <a:p>
            <a:r>
              <a:rPr lang="ru-RU" b="1" dirty="0" smtClean="0"/>
              <a:t>(ОБОВ’ЯЗКОВІ ВИДИ РОБІТ : ПРАКТИЧНІ, ЛАБОРАТОРНІ, ВИВЧЕННЯ НАПАМ’ЯТЬ, ТВІР)</a:t>
            </a:r>
          </a:p>
          <a:p>
            <a:endParaRPr lang="ru-RU" dirty="0" smtClean="0"/>
          </a:p>
          <a:p>
            <a:r>
              <a:rPr lang="ru-RU" b="1" dirty="0" smtClean="0"/>
              <a:t>ПІДСУМКОВЕ ОЦІНЮВАННЯ</a:t>
            </a:r>
            <a:endParaRPr lang="ru-RU" dirty="0" smtClean="0"/>
          </a:p>
          <a:p>
            <a:r>
              <a:rPr lang="ru-RU" b="1" dirty="0" smtClean="0"/>
              <a:t>(ТЕМАТИЧНЕ, СЕМЕСТРОВЕ, РІЧНЕ)</a:t>
            </a:r>
          </a:p>
          <a:p>
            <a:endParaRPr lang="ru-RU" dirty="0" smtClean="0"/>
          </a:p>
          <a:p>
            <a:r>
              <a:rPr lang="ru-RU" b="1" dirty="0" smtClean="0"/>
              <a:t>ДЕРЖАВНА ПІДСУМКОВА АТЕСТАЦІЯ (2022 Р. - ЗВІЛЬНЕННЯ ВІД ДПА)</a:t>
            </a:r>
          </a:p>
          <a:p>
            <a:endParaRPr lang="ru-RU" dirty="0" smtClean="0"/>
          </a:p>
          <a:p>
            <a:r>
              <a:rPr lang="ru-RU" b="1" dirty="0" smtClean="0"/>
              <a:t>МОЖЕ ЗДІЙСНЮВАТИСЬ В ОНЛАЙН РЕЖИМІ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/>
            </a:r>
            <a:br>
              <a:rPr lang="ru-RU" dirty="0" smtClean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325466"/>
            <a:ext cx="2448272" cy="2177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428580"/>
            <a:ext cx="8643998" cy="6215130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ru-RU" b="1" i="1" dirty="0" smtClean="0">
                <a:solidFill>
                  <a:schemeClr val="tx2"/>
                </a:solidFill>
              </a:rPr>
              <a:t>СТРАТЕГІЧНА ЦІЛЬ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ЕФЕКТИВНИЙ</a:t>
            </a:r>
          </a:p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МОНІТОРИНГ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904" y="2636912"/>
            <a:ext cx="8293499" cy="3008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85728"/>
            <a:ext cx="4214842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9600" b="1" i="1" dirty="0" smtClean="0">
                <a:solidFill>
                  <a:schemeClr val="tx2"/>
                </a:solidFill>
              </a:rPr>
              <a:t>СТРАТЕГІЧНА ЦІЛЬ:</a:t>
            </a:r>
          </a:p>
          <a:p>
            <a:endParaRPr lang="ru-RU" b="1" dirty="0" smtClean="0"/>
          </a:p>
          <a:p>
            <a:pPr algn="ctr">
              <a:buNone/>
            </a:pPr>
            <a:r>
              <a:rPr lang="ru-RU" sz="12800" b="1" dirty="0" smtClean="0">
                <a:solidFill>
                  <a:srgbClr val="FF0000"/>
                </a:solidFill>
              </a:rPr>
              <a:t>ВІДПОВІДАЛЬНЕ СТАВЛЕННЯ ДО НАВЧАННЯ</a:t>
            </a:r>
            <a:endParaRPr lang="ru-RU" sz="1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3300" dirty="0" smtClean="0"/>
              <a:t/>
            </a:r>
            <a:br>
              <a:rPr lang="ru-RU" sz="3300" dirty="0" smtClean="0"/>
            </a:br>
            <a:r>
              <a:rPr lang="ru-RU" sz="7200" dirty="0" smtClean="0">
                <a:solidFill>
                  <a:schemeClr val="bg1"/>
                </a:solidFill>
              </a:rPr>
              <a:t/>
            </a:r>
            <a:br>
              <a:rPr lang="ru-RU" sz="7200" dirty="0" smtClean="0">
                <a:solidFill>
                  <a:schemeClr val="bg1"/>
                </a:solidFill>
              </a:rPr>
            </a:br>
            <a:r>
              <a:rPr lang="ru-RU" sz="7200" b="1" dirty="0" smtClean="0"/>
              <a:t>“ПРОЕКТИ НА КОРИСТЬ ГРОМАДИ”. 10 КЛ.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dirty="0" smtClean="0"/>
              <a:t>СТЕНДИ</a:t>
            </a:r>
            <a:endParaRPr lang="ru-RU" sz="7200" dirty="0" smtClean="0"/>
          </a:p>
          <a:p>
            <a:r>
              <a:rPr lang="ru-RU" sz="7200" b="1" dirty="0" smtClean="0"/>
              <a:t> “АКАДЕМІЧНА ДОБРОЧЕСНІСТЬ”</a:t>
            </a:r>
            <a:endParaRPr lang="ru-RU" sz="7200" dirty="0" smtClean="0"/>
          </a:p>
          <a:p>
            <a:r>
              <a:rPr lang="ru-RU" sz="7200" b="1" dirty="0" smtClean="0"/>
              <a:t>“КЛЮЧОВІ КОМПЕТЕНТНОСТІ НУШ”</a:t>
            </a:r>
            <a:endParaRPr lang="ru-RU" sz="7200" dirty="0" smtClean="0"/>
          </a:p>
          <a:p>
            <a:r>
              <a:rPr lang="ru-RU" sz="7200" b="1" dirty="0" smtClean="0"/>
              <a:t>“МОДЕЛЬ ВИПУСКНИКА”</a:t>
            </a:r>
            <a:endParaRPr lang="ru-RU" sz="7200" dirty="0" smtClean="0"/>
          </a:p>
          <a:p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7200" b="1" dirty="0" smtClean="0"/>
              <a:t>ПАМ’ЯТКИ:</a:t>
            </a:r>
            <a:endParaRPr lang="ru-RU" sz="7200" dirty="0" smtClean="0"/>
          </a:p>
          <a:p>
            <a:r>
              <a:rPr lang="ru-RU" sz="7200" b="1" dirty="0" smtClean="0"/>
              <a:t>“ПІДГОТОВКА ДО ПІДСУМКОВО-УЗАГАЛЬНЮЮЧОГО УРОКУ”</a:t>
            </a:r>
            <a:endParaRPr lang="ru-RU" sz="7200" dirty="0" smtClean="0"/>
          </a:p>
          <a:p>
            <a:r>
              <a:rPr lang="ru-RU" sz="7200" b="1" dirty="0" smtClean="0"/>
              <a:t>“ПІДГОТОВКА ДО ЗНО”</a:t>
            </a:r>
            <a:endParaRPr lang="ru-RU" sz="7200" dirty="0" smtClean="0"/>
          </a:p>
          <a:p>
            <a:r>
              <a:rPr lang="ru-RU" sz="7200" b="1" dirty="0" smtClean="0"/>
              <a:t>“ВЧИСЬ ВЧИТИСЯ”</a:t>
            </a:r>
            <a:endParaRPr lang="ru-RU" sz="7200" dirty="0" smtClean="0"/>
          </a:p>
          <a:p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210080" cy="6526508"/>
          </a:xfrm>
          <a:solidFill>
            <a:schemeClr val="bg1">
              <a:lumMod val="65000"/>
            </a:schemeClr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endParaRPr lang="ru-RU" sz="8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80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ПРОЕКТИ</a:t>
            </a:r>
          </a:p>
          <a:p>
            <a:pPr algn="ctr">
              <a:buNone/>
            </a:pPr>
            <a:r>
              <a:rPr lang="ru-RU" sz="7200" b="1" dirty="0" smtClean="0">
                <a:solidFill>
                  <a:srgbClr val="FF0000"/>
                </a:solidFill>
              </a:rPr>
              <a:t> </a:t>
            </a:r>
            <a:endParaRPr lang="ru-RU" sz="7200" dirty="0" smtClean="0">
              <a:solidFill>
                <a:srgbClr val="FF0000"/>
              </a:solidFill>
            </a:endParaRPr>
          </a:p>
          <a:p>
            <a:r>
              <a:rPr lang="ru-RU" sz="7200" b="1" dirty="0" smtClean="0"/>
              <a:t>“ІНТЕЛЕКТ” (ЗАЛУЧЕНО ДО УЧАСТІ В 26 ІНТЕЛЕКТУАЛЬНИХ ВИПРОБУВАННЯХ, КОНКУРСАХ МАН)</a:t>
            </a:r>
          </a:p>
          <a:p>
            <a:endParaRPr lang="ru-RU" sz="7200" dirty="0" smtClean="0"/>
          </a:p>
          <a:p>
            <a:r>
              <a:rPr lang="ru-RU" sz="7200" b="1" dirty="0" smtClean="0"/>
              <a:t>“УСПІШНИЙ ВЧИТЕЛЬ - УСПІШНИЙ УЧЕНЬ»</a:t>
            </a:r>
          </a:p>
          <a:p>
            <a:endParaRPr lang="ru-RU" sz="7200" dirty="0" smtClean="0"/>
          </a:p>
          <a:p>
            <a:r>
              <a:rPr lang="ru-RU" sz="7200" b="1" dirty="0" smtClean="0"/>
              <a:t>“ПІЗНАЙ СЕБЕ” (ЗАЛУЧЕННЯ УЧНІВ ДО ПРЕДМЕТНИХ ТИЖНІВ, ГУРТКІВ ЗА ІНТЕРЕСАМИ, НАУКОВО-ДОСЛІДНОЇ РОБОТИ, ІНЖЕНЕРНИХ ТИЖНІВ, </a:t>
            </a:r>
            <a:r>
              <a:rPr lang="en-US" sz="7200" b="1" dirty="0" smtClean="0"/>
              <a:t>STEM-</a:t>
            </a:r>
            <a:r>
              <a:rPr lang="ru-RU" sz="7200" b="1" dirty="0" smtClean="0"/>
              <a:t>ТИЖНІВ”</a:t>
            </a:r>
          </a:p>
          <a:p>
            <a:endParaRPr lang="ru-RU" sz="7200" dirty="0" smtClean="0"/>
          </a:p>
          <a:p>
            <a:r>
              <a:rPr lang="ru-RU" sz="7200" b="1" dirty="0" smtClean="0"/>
              <a:t>ПРОФОРІЄНТАЦІЙНІ ПРОЕКТИ:</a:t>
            </a:r>
            <a:endParaRPr lang="ru-RU" sz="7200" dirty="0" smtClean="0"/>
          </a:p>
          <a:p>
            <a:r>
              <a:rPr lang="ru-RU" sz="7200" b="1" dirty="0" smtClean="0"/>
              <a:t>“ТВОЯ КАР’ЄРА В УКРАЇНІ”</a:t>
            </a:r>
          </a:p>
          <a:p>
            <a:endParaRPr lang="ru-RU" sz="7200" dirty="0" smtClean="0"/>
          </a:p>
          <a:p>
            <a:r>
              <a:rPr lang="ru-RU" sz="7200" b="1" dirty="0" smtClean="0"/>
              <a:t>“ОБЕРИ ПРОФЕСІЮ СВОЄЇ МРІЇ”</a:t>
            </a:r>
            <a:endParaRPr lang="ru-RU" sz="7200" dirty="0" smtClean="0"/>
          </a:p>
          <a:p>
            <a:r>
              <a:rPr lang="ru-RU" sz="7200" b="1" dirty="0" smtClean="0"/>
              <a:t>ПРОФОРІЄНТАЦІЙНІ ОНЛАЙН-КУРСИ</a:t>
            </a:r>
            <a:endParaRPr lang="ru-RU" sz="7200" dirty="0" smtClean="0"/>
          </a:p>
          <a:p>
            <a:pPr>
              <a:buNone/>
            </a:pPr>
            <a:r>
              <a:rPr lang="ru-RU" sz="7200" dirty="0" smtClean="0"/>
              <a:t/>
            </a:r>
            <a:br>
              <a:rPr lang="ru-RU" sz="7200" dirty="0" smtClean="0"/>
            </a:br>
            <a:endParaRPr lang="ru-RU" sz="72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2844" y="214290"/>
            <a:ext cx="4352956" cy="6286544"/>
          </a:xfrm>
          <a:solidFill>
            <a:schemeClr val="bg1">
              <a:lumMod val="65000"/>
            </a:schemeClr>
          </a:solidFill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600" b="1" i="1" dirty="0" smtClean="0">
                <a:solidFill>
                  <a:schemeClr val="accent1"/>
                </a:solidFill>
              </a:rPr>
              <a:t>СТРАТЕГІЧНА ЦІЛЬ</a:t>
            </a:r>
          </a:p>
          <a:p>
            <a:pPr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       АКАДЕМІЧНА ДОБРОЧЕСНІСТЬ</a:t>
            </a:r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</a:pPr>
            <a:endParaRPr lang="ru-RU" dirty="0" smtClean="0"/>
          </a:p>
          <a:p>
            <a:pPr>
              <a:lnSpc>
                <a:spcPct val="170000"/>
              </a:lnSpc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400" b="1" dirty="0" smtClean="0"/>
              <a:t>РОЗРОБКА ВЧИТЕЛЯМИ ПЛАНУВАННЯ, ВИСТУПІВ НА МЕТОДИЧНИХ ЗАХОДАХ, УЧАСТЬ У КОНКУРСАХ ПЕДАГОГІЧНОЇ МАЙСТЕРНОСТІ  З УРАХУВАННЯМ АКАДЕМІЧНОЇ ДОБРОЧЕСНОСТІ</a:t>
            </a:r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16016" y="188640"/>
            <a:ext cx="4210080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3300" b="1" dirty="0" smtClean="0">
                <a:solidFill>
                  <a:schemeClr val="tx2"/>
                </a:solidFill>
              </a:rPr>
              <a:t>       </a:t>
            </a:r>
          </a:p>
          <a:p>
            <a:pPr>
              <a:buNone/>
            </a:pPr>
            <a:r>
              <a:rPr lang="ru-RU" sz="3300" b="1" dirty="0" smtClean="0"/>
              <a:t>ПОЛОЖЕННЯ ПРО АКАДЕМІЧНУ ДОБРОЧЕСНІСТЬ</a:t>
            </a:r>
          </a:p>
          <a:p>
            <a:endParaRPr lang="ru-RU" sz="3300" dirty="0" smtClean="0"/>
          </a:p>
          <a:p>
            <a:r>
              <a:rPr lang="ru-RU" sz="3300" b="1" dirty="0" smtClean="0"/>
              <a:t>КОМІСІЯ З АКАДЕМІЧНОЇ ДОБРОЧЕСНОСТІ</a:t>
            </a:r>
          </a:p>
          <a:p>
            <a:endParaRPr lang="ru-RU" sz="3300" dirty="0" smtClean="0"/>
          </a:p>
          <a:p>
            <a:r>
              <a:rPr lang="ru-RU" sz="3300" b="1" dirty="0" smtClean="0"/>
              <a:t>НАКАЗ ПРО ДОТРИМАННЯ АКАДЕМІЧНОЇ ДОБРОЧЕСНОСТІ - ЗАХОДИ НА РІК</a:t>
            </a:r>
          </a:p>
          <a:p>
            <a:endParaRPr lang="ru-RU" sz="3300" dirty="0" smtClean="0"/>
          </a:p>
          <a:p>
            <a:r>
              <a:rPr lang="ru-RU" sz="3300" b="1" dirty="0" smtClean="0"/>
              <a:t>МЕТОДИЧНІ РЕКОМЕНДАЦІЇ ДЛЯ ВЧИТЕЛІВ</a:t>
            </a:r>
          </a:p>
          <a:p>
            <a:endParaRPr lang="ru-RU" sz="3300" dirty="0" smtClean="0"/>
          </a:p>
          <a:p>
            <a:r>
              <a:rPr lang="ru-RU" sz="3300" b="1" dirty="0" smtClean="0"/>
              <a:t>ЗАВДАННЯ, ЯКІ УНЕМОЖЛИВЛЮЮТЬ СПИСУВАННЯ</a:t>
            </a:r>
          </a:p>
          <a:p>
            <a:endParaRPr lang="ru-RU" sz="3300" dirty="0" smtClean="0"/>
          </a:p>
          <a:p>
            <a:r>
              <a:rPr lang="ru-RU" sz="3300" b="1" dirty="0" smtClean="0"/>
              <a:t>ІНФОРМАЦІЙНА КАМПАНІЯ (СТЕНДИ, ПОСТІЙНА РОЗ’ЯСНЮВАЛЬНА РОБОТА)</a:t>
            </a:r>
          </a:p>
          <a:p>
            <a:endParaRPr lang="ru-RU" sz="3300" dirty="0" smtClean="0"/>
          </a:p>
          <a:p>
            <a:r>
              <a:rPr lang="ru-RU" sz="3300" b="1" dirty="0" smtClean="0"/>
              <a:t>ПРАКТИЧНІ ЗАНЯТТЯ  (5 ГОДИН) ДЛЯ 9-11 КЛАСІВ) ЩОДО ВИКОРИСТАННЯ ЦИТАТ, ДЖЕРЕЛ У ТВОРАХ</a:t>
            </a:r>
            <a:endParaRPr lang="ru-RU" sz="33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28500"/>
            <a:ext cx="4176464" cy="2892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85720" y="214290"/>
            <a:ext cx="4210080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25000" lnSpcReduction="20000"/>
          </a:bodyPr>
          <a:lstStyle/>
          <a:p>
            <a:endParaRPr lang="uk-UA" sz="1400" dirty="0" smtClean="0"/>
          </a:p>
          <a:p>
            <a:pPr algn="ctr"/>
            <a:r>
              <a:rPr lang="uk-UA" sz="12800" dirty="0" smtClean="0">
                <a:solidFill>
                  <a:srgbClr val="FF0000"/>
                </a:solidFill>
              </a:rPr>
              <a:t>Проект </a:t>
            </a:r>
            <a:r>
              <a:rPr lang="uk-UA" sz="12800" dirty="0" err="1" smtClean="0">
                <a:solidFill>
                  <a:srgbClr val="FF0000"/>
                </a:solidFill>
              </a:rPr>
              <a:t>“Твоя</a:t>
            </a:r>
            <a:r>
              <a:rPr lang="uk-UA" sz="12800" dirty="0" smtClean="0">
                <a:solidFill>
                  <a:srgbClr val="FF0000"/>
                </a:solidFill>
              </a:rPr>
              <a:t> кар’єра в </a:t>
            </a:r>
            <a:r>
              <a:rPr lang="uk-UA" sz="12800" dirty="0" err="1" smtClean="0">
                <a:solidFill>
                  <a:srgbClr val="FF0000"/>
                </a:solidFill>
              </a:rPr>
              <a:t>Україні”</a:t>
            </a:r>
            <a:endParaRPr lang="uk-UA" sz="12800" dirty="0" smtClean="0">
              <a:solidFill>
                <a:srgbClr val="FF0000"/>
              </a:solidFill>
            </a:endParaRPr>
          </a:p>
          <a:p>
            <a:endParaRPr lang="uk-UA" sz="6000" dirty="0" smtClean="0"/>
          </a:p>
          <a:p>
            <a:pPr lvl="0"/>
            <a:r>
              <a:rPr lang="ru-RU" sz="6000" dirty="0" err="1" smtClean="0"/>
              <a:t>Організова</a:t>
            </a:r>
            <a:r>
              <a:rPr lang="uk-UA" sz="6000" dirty="0" err="1" smtClean="0"/>
              <a:t>но</a:t>
            </a:r>
            <a:r>
              <a:rPr lang="ru-RU" sz="6000" dirty="0" smtClean="0"/>
              <a:t> та </a:t>
            </a:r>
            <a:r>
              <a:rPr lang="ru-RU" sz="6000" dirty="0" err="1" smtClean="0"/>
              <a:t>прове</a:t>
            </a:r>
            <a:r>
              <a:rPr lang="uk-UA" sz="6000" dirty="0" err="1" smtClean="0"/>
              <a:t>дено</a:t>
            </a:r>
            <a:r>
              <a:rPr lang="ru-RU" sz="6000" dirty="0" smtClean="0"/>
              <a:t> </a:t>
            </a:r>
            <a:r>
              <a:rPr lang="ru-RU" sz="6000" dirty="0" err="1" smtClean="0"/>
              <a:t>зустрічі</a:t>
            </a:r>
            <a:r>
              <a:rPr lang="ru-RU" sz="6000" dirty="0" smtClean="0"/>
              <a:t> </a:t>
            </a:r>
            <a:r>
              <a:rPr lang="ru-RU" sz="6000" dirty="0" err="1" smtClean="0"/>
              <a:t>учнів</a:t>
            </a:r>
            <a:r>
              <a:rPr lang="ru-RU" sz="6000" dirty="0" smtClean="0"/>
              <a:t> 9-11-х </a:t>
            </a:r>
            <a:r>
              <a:rPr lang="ru-RU" sz="6000" dirty="0" err="1" smtClean="0"/>
              <a:t>класів</a:t>
            </a:r>
            <a:r>
              <a:rPr lang="ru-RU" sz="6000" dirty="0" smtClean="0"/>
              <a:t> </a:t>
            </a:r>
            <a:r>
              <a:rPr lang="ru-RU" sz="6000" dirty="0" err="1" smtClean="0"/>
              <a:t>із</a:t>
            </a:r>
            <a:r>
              <a:rPr lang="ru-RU" sz="6000" dirty="0" smtClean="0"/>
              <a:t> </a:t>
            </a:r>
            <a:r>
              <a:rPr lang="ru-RU" sz="6000" dirty="0" err="1" smtClean="0"/>
              <a:t>представниками</a:t>
            </a:r>
            <a:r>
              <a:rPr lang="ru-RU" sz="6000" dirty="0" smtClean="0"/>
              <a:t> </a:t>
            </a:r>
            <a:r>
              <a:rPr lang="ru-RU" sz="6000" dirty="0" err="1" smtClean="0"/>
              <a:t>вищих</a:t>
            </a:r>
            <a:r>
              <a:rPr lang="ru-RU" sz="6000" dirty="0" smtClean="0"/>
              <a:t> </a:t>
            </a:r>
            <a:r>
              <a:rPr lang="ru-RU" sz="6000" dirty="0" err="1" smtClean="0"/>
              <a:t>навчальних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закладів</a:t>
            </a:r>
            <a:r>
              <a:rPr lang="ru-RU" sz="6000" dirty="0" smtClean="0"/>
              <a:t> I-IV </a:t>
            </a:r>
            <a:r>
              <a:rPr lang="ru-RU" sz="6000" dirty="0" err="1" smtClean="0"/>
              <a:t>рівнів</a:t>
            </a:r>
            <a:r>
              <a:rPr lang="ru-RU" sz="6000" dirty="0" smtClean="0"/>
              <a:t> </a:t>
            </a:r>
            <a:r>
              <a:rPr lang="ru-RU" sz="6000" dirty="0" err="1" smtClean="0"/>
              <a:t>акредитації</a:t>
            </a:r>
            <a:r>
              <a:rPr lang="ru-RU" sz="6000" dirty="0" smtClean="0"/>
              <a:t>. </a:t>
            </a:r>
            <a:r>
              <a:rPr lang="ru-RU" sz="6000" dirty="0" err="1" smtClean="0"/>
              <a:t>Залуч</a:t>
            </a:r>
            <a:r>
              <a:rPr lang="uk-UA" sz="6000" dirty="0" err="1" smtClean="0"/>
              <a:t>ено</a:t>
            </a:r>
            <a:r>
              <a:rPr lang="ru-RU" sz="6000" dirty="0" smtClean="0"/>
              <a:t> </a:t>
            </a:r>
            <a:r>
              <a:rPr lang="ru-RU" sz="6000" dirty="0" err="1" smtClean="0"/>
              <a:t>учнів</a:t>
            </a:r>
            <a:r>
              <a:rPr lang="ru-RU" sz="6000" dirty="0" smtClean="0"/>
              <a:t> 8-11 </a:t>
            </a:r>
            <a:r>
              <a:rPr lang="ru-RU" sz="6000" dirty="0" err="1" smtClean="0"/>
              <a:t>класів</a:t>
            </a:r>
            <a:r>
              <a:rPr lang="ru-RU" sz="6000" dirty="0" smtClean="0"/>
              <a:t> до проекту «Моя </a:t>
            </a:r>
            <a:r>
              <a:rPr lang="ru-RU" sz="6000" dirty="0" err="1" smtClean="0"/>
              <a:t>кар’єра</a:t>
            </a:r>
            <a:r>
              <a:rPr lang="ru-RU" sz="6000" dirty="0" smtClean="0"/>
              <a:t> в </a:t>
            </a:r>
            <a:r>
              <a:rPr lang="ru-RU" sz="6000" dirty="0" err="1" smtClean="0"/>
              <a:t>Україні</a:t>
            </a:r>
            <a:r>
              <a:rPr lang="ru-RU" sz="6000" dirty="0" smtClean="0"/>
              <a:t>».</a:t>
            </a:r>
          </a:p>
          <a:p>
            <a:pPr lvl="0"/>
            <a:endParaRPr lang="ru-RU" sz="6000" dirty="0" smtClean="0"/>
          </a:p>
          <a:p>
            <a:pPr lvl="0"/>
            <a:r>
              <a:rPr lang="ru-RU" sz="6000" dirty="0" err="1" smtClean="0"/>
              <a:t>Прове</a:t>
            </a:r>
            <a:r>
              <a:rPr lang="uk-UA" sz="6000" dirty="0" err="1" smtClean="0"/>
              <a:t>дено</a:t>
            </a:r>
            <a:r>
              <a:rPr lang="ru-RU" sz="6000" dirty="0" smtClean="0"/>
              <a:t> </a:t>
            </a:r>
            <a:r>
              <a:rPr lang="ru-RU" sz="6000" dirty="0" err="1" smtClean="0"/>
              <a:t>діагностику</a:t>
            </a:r>
            <a:r>
              <a:rPr lang="ru-RU" sz="6000" dirty="0" smtClean="0"/>
              <a:t> </a:t>
            </a:r>
            <a:r>
              <a:rPr lang="ru-RU" sz="6000" dirty="0" err="1" smtClean="0"/>
              <a:t>професійних</a:t>
            </a:r>
            <a:r>
              <a:rPr lang="ru-RU" sz="6000" dirty="0" smtClean="0"/>
              <a:t> </a:t>
            </a:r>
            <a:r>
              <a:rPr lang="ru-RU" sz="6000" dirty="0" err="1" smtClean="0"/>
              <a:t>інтересів</a:t>
            </a:r>
            <a:r>
              <a:rPr lang="ru-RU" sz="6000" dirty="0" smtClean="0"/>
              <a:t>, </a:t>
            </a:r>
            <a:r>
              <a:rPr lang="ru-RU" sz="6000" dirty="0" err="1" smtClean="0"/>
              <a:t>схильностей</a:t>
            </a:r>
            <a:r>
              <a:rPr lang="ru-RU" sz="6000" dirty="0" smtClean="0"/>
              <a:t>, </a:t>
            </a:r>
            <a:r>
              <a:rPr lang="ru-RU" sz="6000" dirty="0" err="1" smtClean="0"/>
              <a:t>ціннісних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орієнтацій</a:t>
            </a:r>
            <a:r>
              <a:rPr lang="ru-RU" sz="6000" dirty="0" smtClean="0"/>
              <a:t>, </a:t>
            </a:r>
            <a:r>
              <a:rPr lang="ru-RU" sz="6000" dirty="0" err="1" smtClean="0"/>
              <a:t>готовності</a:t>
            </a:r>
            <a:r>
              <a:rPr lang="ru-RU" sz="6000" dirty="0" smtClean="0"/>
              <a:t> до </a:t>
            </a:r>
            <a:r>
              <a:rPr lang="ru-RU" sz="6000" dirty="0" err="1" smtClean="0"/>
              <a:t>професійного</a:t>
            </a:r>
            <a:r>
              <a:rPr lang="ru-RU" sz="6000" dirty="0" smtClean="0"/>
              <a:t> </a:t>
            </a:r>
            <a:r>
              <a:rPr lang="ru-RU" sz="6000" dirty="0" err="1" smtClean="0"/>
              <a:t>самовизначення</a:t>
            </a:r>
            <a:r>
              <a:rPr lang="ru-RU" sz="6000" dirty="0" smtClean="0"/>
              <a:t>.</a:t>
            </a:r>
          </a:p>
          <a:p>
            <a:pPr lvl="0"/>
            <a:endParaRPr lang="ru-RU" sz="6000" dirty="0" smtClean="0"/>
          </a:p>
          <a:p>
            <a:pPr lvl="0"/>
            <a:r>
              <a:rPr lang="ru-RU" sz="6000" dirty="0" err="1" smtClean="0"/>
              <a:t>Прове</a:t>
            </a:r>
            <a:r>
              <a:rPr lang="uk-UA" sz="6000" dirty="0" err="1" smtClean="0"/>
              <a:t>дено</a:t>
            </a:r>
            <a:r>
              <a:rPr lang="ru-RU" sz="6000" dirty="0" smtClean="0"/>
              <a:t> декаду </a:t>
            </a:r>
            <a:r>
              <a:rPr lang="ru-RU" sz="6000" dirty="0" err="1" smtClean="0"/>
              <a:t>профорієнтації</a:t>
            </a:r>
            <a:r>
              <a:rPr lang="ru-RU" sz="6000" dirty="0" smtClean="0"/>
              <a:t> (за </a:t>
            </a:r>
            <a:r>
              <a:rPr lang="ru-RU" sz="6000" dirty="0" err="1" smtClean="0"/>
              <a:t>окремим</a:t>
            </a:r>
            <a:r>
              <a:rPr lang="ru-RU" sz="6000" dirty="0" smtClean="0"/>
              <a:t> планом)</a:t>
            </a:r>
          </a:p>
          <a:p>
            <a:pPr lvl="0"/>
            <a:endParaRPr lang="ru-RU" sz="6000" dirty="0" smtClean="0"/>
          </a:p>
          <a:p>
            <a:pPr lvl="0"/>
            <a:r>
              <a:rPr lang="ru-RU" sz="6000" dirty="0" err="1" smtClean="0"/>
              <a:t>Забезпеч</a:t>
            </a:r>
            <a:r>
              <a:rPr lang="uk-UA" sz="6000" dirty="0" err="1" smtClean="0"/>
              <a:t>ено</a:t>
            </a:r>
            <a:r>
              <a:rPr lang="ru-RU" sz="6000" dirty="0" smtClean="0"/>
              <a:t> участь </a:t>
            </a:r>
            <a:r>
              <a:rPr lang="ru-RU" sz="6000" dirty="0" err="1" smtClean="0"/>
              <a:t>учнів</a:t>
            </a:r>
            <a:r>
              <a:rPr lang="ru-RU" sz="6000" dirty="0" smtClean="0"/>
              <a:t> 9-11-х </a:t>
            </a:r>
            <a:r>
              <a:rPr lang="ru-RU" sz="6000" dirty="0" err="1" smtClean="0"/>
              <a:t>класів</a:t>
            </a:r>
            <a:r>
              <a:rPr lang="ru-RU" sz="6000" dirty="0" smtClean="0"/>
              <a:t> у </a:t>
            </a:r>
            <a:r>
              <a:rPr lang="ru-RU" sz="6000" dirty="0" err="1" smtClean="0"/>
              <a:t>проведенні</a:t>
            </a:r>
            <a:r>
              <a:rPr lang="ru-RU" sz="6000" dirty="0" smtClean="0"/>
              <a:t> «Ярмарку </a:t>
            </a:r>
            <a:r>
              <a:rPr lang="ru-RU" sz="6000" dirty="0" err="1" smtClean="0"/>
              <a:t>вакансій</a:t>
            </a:r>
            <a:r>
              <a:rPr lang="ru-RU" sz="6000" dirty="0" smtClean="0"/>
              <a:t> на </a:t>
            </a:r>
            <a:r>
              <a:rPr lang="ru-RU" sz="6000" dirty="0" err="1" smtClean="0"/>
              <a:t>професії</a:t>
            </a:r>
            <a:r>
              <a:rPr lang="ru-RU" sz="6000" dirty="0" smtClean="0"/>
              <a:t>», </a:t>
            </a:r>
            <a:r>
              <a:rPr lang="ru-RU" sz="6000" dirty="0" err="1" smtClean="0"/>
              <a:t>організованим</a:t>
            </a:r>
            <a:r>
              <a:rPr lang="ru-RU" sz="6000" dirty="0" smtClean="0"/>
              <a:t> </a:t>
            </a:r>
            <a:r>
              <a:rPr lang="ru-RU" sz="6000" dirty="0" err="1" smtClean="0"/>
              <a:t>Золотоніським</a:t>
            </a:r>
            <a:r>
              <a:rPr lang="ru-RU" sz="6000" dirty="0" smtClean="0"/>
              <a:t> </a:t>
            </a:r>
            <a:r>
              <a:rPr lang="ru-RU" sz="6000" dirty="0" err="1" smtClean="0"/>
              <a:t>міськрайонним</a:t>
            </a:r>
            <a:r>
              <a:rPr lang="ru-RU" sz="6000" dirty="0" smtClean="0"/>
              <a:t> центром </a:t>
            </a:r>
            <a:r>
              <a:rPr lang="ru-RU" sz="6000" dirty="0" err="1" smtClean="0"/>
              <a:t>зайнятості</a:t>
            </a:r>
            <a:endParaRPr lang="ru-RU" sz="6000" dirty="0" smtClean="0"/>
          </a:p>
          <a:p>
            <a:pPr lvl="0"/>
            <a:endParaRPr lang="ru-RU" sz="6000" dirty="0" smtClean="0"/>
          </a:p>
          <a:p>
            <a:pPr lvl="0"/>
            <a:r>
              <a:rPr lang="ru-RU" sz="6000" dirty="0" err="1" smtClean="0"/>
              <a:t>Забезпеч</a:t>
            </a:r>
            <a:r>
              <a:rPr lang="uk-UA" sz="6000" dirty="0" err="1" smtClean="0"/>
              <a:t>ено</a:t>
            </a:r>
            <a:r>
              <a:rPr lang="ru-RU" sz="6000" dirty="0" smtClean="0"/>
              <a:t> участь </a:t>
            </a:r>
            <a:r>
              <a:rPr lang="ru-RU" sz="6000" dirty="0" err="1" smtClean="0"/>
              <a:t>учнів</a:t>
            </a:r>
            <a:r>
              <a:rPr lang="ru-RU" sz="6000" dirty="0" smtClean="0"/>
              <a:t> 9-х, 11-х </a:t>
            </a:r>
            <a:r>
              <a:rPr lang="ru-RU" sz="6000" dirty="0" err="1" smtClean="0"/>
              <a:t>класів</a:t>
            </a:r>
            <a:r>
              <a:rPr lang="ru-RU" sz="6000" dirty="0" smtClean="0"/>
              <a:t> </a:t>
            </a:r>
            <a:r>
              <a:rPr lang="uk-UA" sz="6000" dirty="0" smtClean="0"/>
              <a:t>(40%)</a:t>
            </a:r>
            <a:r>
              <a:rPr lang="ru-RU" sz="6000" dirty="0" smtClean="0"/>
              <a:t>у </a:t>
            </a:r>
            <a:r>
              <a:rPr lang="ru-RU" sz="6000" dirty="0" err="1" smtClean="0"/>
              <a:t>проведенні</a:t>
            </a:r>
            <a:r>
              <a:rPr lang="ru-RU" sz="6000" dirty="0" smtClean="0"/>
              <a:t> </a:t>
            </a:r>
            <a:r>
              <a:rPr lang="ru-RU" sz="6000" dirty="0" err="1" smtClean="0"/>
              <a:t>Днів</a:t>
            </a:r>
            <a:r>
              <a:rPr lang="ru-RU" sz="6000" dirty="0" smtClean="0"/>
              <a:t> </a:t>
            </a:r>
            <a:r>
              <a:rPr lang="ru-RU" sz="6000" dirty="0" err="1" smtClean="0"/>
              <a:t>відкритих</a:t>
            </a:r>
            <a:r>
              <a:rPr lang="ru-RU" sz="6000" dirty="0" smtClean="0"/>
              <a:t> дверей </a:t>
            </a:r>
            <a:r>
              <a:rPr lang="ru-RU" sz="6000" dirty="0" err="1" smtClean="0"/>
              <a:t>вищих</a:t>
            </a:r>
            <a:r>
              <a:rPr lang="ru-RU" sz="6000" dirty="0" smtClean="0"/>
              <a:t> </a:t>
            </a:r>
            <a:r>
              <a:rPr lang="ru-RU" sz="6000" dirty="0" err="1" smtClean="0"/>
              <a:t>навчальних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закладів</a:t>
            </a:r>
            <a:r>
              <a:rPr lang="ru-RU" sz="6000" dirty="0" smtClean="0"/>
              <a:t> I-IV </a:t>
            </a:r>
            <a:r>
              <a:rPr lang="ru-RU" sz="6000" dirty="0" err="1" smtClean="0"/>
              <a:t>рівнів</a:t>
            </a:r>
            <a:r>
              <a:rPr lang="ru-RU" sz="6000" dirty="0" smtClean="0"/>
              <a:t> </a:t>
            </a:r>
            <a:r>
              <a:rPr lang="ru-RU" sz="6000" dirty="0" err="1" smtClean="0"/>
              <a:t>акредитації</a:t>
            </a:r>
            <a:r>
              <a:rPr lang="ru-RU" sz="6000" dirty="0" smtClean="0"/>
              <a:t> </a:t>
            </a:r>
            <a:r>
              <a:rPr lang="ru-RU" sz="6000" dirty="0" err="1" smtClean="0"/>
              <a:t>міста</a:t>
            </a:r>
            <a:r>
              <a:rPr lang="uk-UA" sz="6000" dirty="0" smtClean="0"/>
              <a:t> Черкаси</a:t>
            </a:r>
            <a:endParaRPr lang="ru-RU" sz="6000" dirty="0" smtClean="0"/>
          </a:p>
          <a:p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210080" cy="6500858"/>
          </a:xfrm>
          <a:solidFill>
            <a:schemeClr val="bg1">
              <a:lumMod val="65000"/>
            </a:schemeClr>
          </a:solidFill>
        </p:spPr>
        <p:txBody>
          <a:bodyPr>
            <a:noAutofit/>
          </a:bodyPr>
          <a:lstStyle/>
          <a:p>
            <a:pPr lvl="0"/>
            <a:r>
              <a:rPr lang="ru-RU" sz="1600" dirty="0" err="1" smtClean="0"/>
              <a:t>Забезпеч</a:t>
            </a:r>
            <a:r>
              <a:rPr lang="uk-UA" sz="1600" dirty="0" err="1" smtClean="0"/>
              <a:t>ено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проведення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консультацій</a:t>
            </a:r>
            <a:r>
              <a:rPr lang="ru-RU" sz="1600" dirty="0" smtClean="0"/>
              <a:t>: </a:t>
            </a:r>
          </a:p>
          <a:p>
            <a:pPr lvl="0"/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питань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самовизначення</a:t>
            </a:r>
            <a:r>
              <a:rPr lang="ru-RU" sz="1600" dirty="0" smtClean="0"/>
              <a:t> (</a:t>
            </a:r>
            <a:r>
              <a:rPr lang="ru-RU" sz="1600" dirty="0" err="1" smtClean="0"/>
              <a:t>учні</a:t>
            </a:r>
            <a:r>
              <a:rPr lang="ru-RU" sz="1600" dirty="0" smtClean="0"/>
              <a:t>);</a:t>
            </a:r>
          </a:p>
          <a:p>
            <a:pPr lvl="0"/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організації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системи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навчально-виховної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роботи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професійного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учнів</a:t>
            </a:r>
            <a:r>
              <a:rPr lang="ru-RU" sz="1600" dirty="0" smtClean="0"/>
              <a:t> (педагоги);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надання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допомоги</a:t>
            </a:r>
            <a:r>
              <a:rPr lang="ru-RU" sz="1600" dirty="0" smtClean="0"/>
              <a:t> </a:t>
            </a:r>
            <a:r>
              <a:rPr lang="ru-RU" sz="1600" dirty="0" err="1" smtClean="0"/>
              <a:t>дітям</a:t>
            </a:r>
            <a:r>
              <a:rPr lang="ru-RU" sz="1600" dirty="0" smtClean="0"/>
              <a:t> в </a:t>
            </a:r>
            <a:r>
              <a:rPr lang="ru-RU" sz="1600" dirty="0" err="1" smtClean="0"/>
              <a:t>професійному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самовизначенні</a:t>
            </a:r>
            <a:r>
              <a:rPr lang="ru-RU" sz="1600" dirty="0" smtClean="0"/>
              <a:t> (батьки).</a:t>
            </a:r>
          </a:p>
          <a:p>
            <a:pPr lvl="0"/>
            <a:endParaRPr lang="ru-RU" sz="1600" dirty="0" smtClean="0"/>
          </a:p>
          <a:p>
            <a:pPr lvl="0"/>
            <a:endParaRPr lang="ru-RU" sz="1600" dirty="0" smtClean="0"/>
          </a:p>
          <a:p>
            <a:pPr lvl="0"/>
            <a:r>
              <a:rPr lang="uk-UA" sz="1600" dirty="0" smtClean="0"/>
              <a:t>П</a:t>
            </a:r>
            <a:r>
              <a:rPr lang="ru-RU" sz="1600" dirty="0" err="1" smtClean="0"/>
              <a:t>роведе</a:t>
            </a:r>
            <a:r>
              <a:rPr lang="uk-UA" sz="1600" dirty="0" err="1" smtClean="0"/>
              <a:t>но</a:t>
            </a:r>
            <a:r>
              <a:rPr lang="ru-RU" sz="1600" dirty="0" smtClean="0"/>
              <a:t> </a:t>
            </a:r>
            <a:r>
              <a:rPr lang="ru-RU" sz="1600" dirty="0" err="1" smtClean="0"/>
              <a:t>екскурсії</a:t>
            </a:r>
            <a:r>
              <a:rPr lang="ru-RU" sz="1600" dirty="0" smtClean="0"/>
              <a:t> на </a:t>
            </a:r>
            <a:r>
              <a:rPr lang="ru-RU" sz="1600" dirty="0" err="1" smtClean="0"/>
              <a:t>промислові</a:t>
            </a:r>
            <a:r>
              <a:rPr lang="ru-RU" sz="1600" dirty="0" smtClean="0"/>
              <a:t>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міста</a:t>
            </a:r>
            <a:r>
              <a:rPr lang="ru-RU" sz="1600" dirty="0" smtClean="0"/>
              <a:t> Золотоноша</a:t>
            </a:r>
          </a:p>
          <a:p>
            <a:pPr lvl="0"/>
            <a:r>
              <a:rPr lang="uk-UA" sz="1600" dirty="0" smtClean="0"/>
              <a:t>Проведено уроки, виховні години, тренінги та інші інтерактивні форми із використанням профорієнтаційних інноваційних методів.</a:t>
            </a:r>
          </a:p>
          <a:p>
            <a:pPr lvl="0"/>
            <a:endParaRPr lang="ru-RU" sz="1600" dirty="0" smtClean="0"/>
          </a:p>
          <a:p>
            <a:pPr lvl="0"/>
            <a:r>
              <a:rPr lang="uk-UA" sz="1600" dirty="0" smtClean="0"/>
              <a:t>Проведено анкетування щодо професійного визначення здобувачів освіти.</a:t>
            </a:r>
            <a:endParaRPr lang="ru-RU" sz="1600" dirty="0" smtClean="0"/>
          </a:p>
          <a:p>
            <a:endParaRPr lang="ru-RU" sz="1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111\Desktop\Без названия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14290"/>
            <a:ext cx="4702048" cy="2920219"/>
          </a:xfrm>
          <a:prstGeom prst="rect">
            <a:avLst/>
          </a:prstGeom>
          <a:noFill/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7158" y="3286124"/>
            <a:ext cx="8329642" cy="284003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FF0000"/>
                </a:solidFill>
              </a:rPr>
              <a:t>ПЕДАГОГІЧНА ДІЯЛЬНІСТЬ ПЕДАГОГІЧНИХ ПРАЦІВНИКІВ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214290"/>
            <a:ext cx="4281518" cy="6239046"/>
          </a:xfrm>
          <a:solidFill>
            <a:schemeClr val="bg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i="1" dirty="0" smtClean="0">
                <a:solidFill>
                  <a:schemeClr val="tx2"/>
                </a:solidFill>
              </a:rPr>
              <a:t>СТРАТЕГІЧНА ЦІЛЬ:</a:t>
            </a:r>
          </a:p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ЗАБЕЗПЕЧЕННЯ ВИКОНАННЯ ДЕРЖАВНИХ СТАНДАРТІВ</a:t>
            </a:r>
            <a:endParaRPr lang="ru-RU" sz="3800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РЕАЛІЗАЦІЯ КОНЦЕПЦІЇ НУШ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ДЕРЖАВНИЙ СТАНДАРТ ПОЧАТКОВОЇ ОСВІТИ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 2022 Р. НОВИЙ ДЕРЖАВНИЙ СТАНДАРТ БАЗОВОЇ СЕРЕДНЬОЇ ОСВІТИ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244280" cy="6312194"/>
          </a:xfrm>
          <a:solidFill>
            <a:schemeClr val="bg1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b="1" dirty="0" smtClean="0"/>
          </a:p>
          <a:p>
            <a:r>
              <a:rPr lang="ru-RU" b="1" dirty="0" smtClean="0"/>
              <a:t>ЗАСІДАННЯ ПЕДРАДИ ЩОДО ВПРОВАДЖЕННЯ НОВОГО ДЕРЖАВНОГО СТАНДАРТУ </a:t>
            </a:r>
          </a:p>
          <a:p>
            <a:endParaRPr lang="ru-RU" dirty="0" smtClean="0"/>
          </a:p>
          <a:p>
            <a:r>
              <a:rPr lang="ru-RU" b="1" dirty="0" smtClean="0"/>
              <a:t>ВСІ ВЧИТЕЛІ ПРОЙШЛИ НАВЧАННЯ В ЧОІПОПП</a:t>
            </a:r>
          </a:p>
          <a:p>
            <a:endParaRPr lang="ru-RU" dirty="0" smtClean="0"/>
          </a:p>
          <a:p>
            <a:r>
              <a:rPr lang="ru-RU" b="1" dirty="0" smtClean="0"/>
              <a:t>ВИБІР МОДЕЛЬНИХ ПРОГРАМ</a:t>
            </a:r>
          </a:p>
          <a:p>
            <a:endParaRPr lang="ru-RU" dirty="0" smtClean="0"/>
          </a:p>
          <a:p>
            <a:r>
              <a:rPr lang="ru-RU" b="1" dirty="0" smtClean="0"/>
              <a:t>ВИБІР ТИПОВОГО НАВЧАЛЬНОГО ПЛАНУ</a:t>
            </a:r>
          </a:p>
          <a:p>
            <a:endParaRPr lang="ru-RU" dirty="0" smtClean="0"/>
          </a:p>
          <a:p>
            <a:r>
              <a:rPr lang="ru-RU" b="1" dirty="0" smtClean="0"/>
              <a:t>ВИБІР ПІДРУЧНИКІВ</a:t>
            </a:r>
          </a:p>
          <a:p>
            <a:endParaRPr lang="ru-RU" dirty="0" smtClean="0"/>
          </a:p>
          <a:p>
            <a:r>
              <a:rPr lang="ru-RU" b="1" dirty="0" smtClean="0"/>
              <a:t>РЕКОМЕНДАЦІЇ ЩОДО ОЦІНЮВАННЯ НАВЧАЛЬНИХ ДОСЯГНЕНЬ УЧНІВ 5 КЛАСУ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14290"/>
            <a:ext cx="4316288" cy="6311054"/>
          </a:xfrm>
          <a:solidFill>
            <a:schemeClr val="bg1">
              <a:lumMod val="75000"/>
            </a:schemeClr>
          </a:solidFill>
        </p:spPr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chemeClr val="tx2"/>
                </a:solidFill>
              </a:rPr>
              <a:t>СТРАТЕГІЧНА ЦІЛЬ:</a:t>
            </a:r>
          </a:p>
          <a:p>
            <a:pPr algn="ctr">
              <a:buNone/>
            </a:pPr>
            <a:r>
              <a:rPr lang="ru-RU" sz="4600" b="1" dirty="0" smtClean="0">
                <a:solidFill>
                  <a:srgbClr val="FF0000"/>
                </a:solidFill>
              </a:rPr>
              <a:t>ІННОВАЦІЙНА ДІЯЛЬНІСТЬ</a:t>
            </a:r>
            <a:endParaRPr lang="ru-RU" sz="46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УРОКИ ДОБРОЧЕСНОСТІ</a:t>
            </a:r>
          </a:p>
          <a:p>
            <a:endParaRPr lang="ru-RU" dirty="0" smtClean="0"/>
          </a:p>
          <a:p>
            <a:r>
              <a:rPr lang="ru-RU" b="1" dirty="0" smtClean="0"/>
              <a:t>УРОКИ СТАЛОГО РОЗВИТКУ</a:t>
            </a:r>
          </a:p>
          <a:p>
            <a:endParaRPr lang="ru-RU" dirty="0" smtClean="0"/>
          </a:p>
          <a:p>
            <a:r>
              <a:rPr lang="ru-RU" b="1" dirty="0" smtClean="0"/>
              <a:t>ФІНАНСОВА ГРАМОТНІСТЬ</a:t>
            </a:r>
          </a:p>
          <a:p>
            <a:endParaRPr lang="ru-RU" dirty="0" smtClean="0"/>
          </a:p>
          <a:p>
            <a:r>
              <a:rPr lang="ru-RU" b="1" dirty="0" smtClean="0"/>
              <a:t>УРОКИ МЕДІАГРАМОТНОСТІ “ВИВЧАЙ ТА РОЗРІЗНЯЙ</a:t>
            </a:r>
            <a:r>
              <a:rPr lang="ru-RU" b="1" dirty="0" smtClean="0">
                <a:solidFill>
                  <a:schemeClr val="tx2"/>
                </a:solidFill>
              </a:rPr>
              <a:t>”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88640"/>
            <a:ext cx="4138642" cy="6311054"/>
          </a:xfrm>
          <a:solidFill>
            <a:schemeClr val="bg1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>МОДЕЛЬ ШКОЛИ ЦІННОСТЕЙ</a:t>
            </a:r>
            <a:endParaRPr lang="ru-RU" sz="2400" dirty="0" smtClean="0"/>
          </a:p>
          <a:p>
            <a:r>
              <a:rPr lang="ru-RU" sz="2400" b="1" dirty="0" smtClean="0"/>
              <a:t>ВИХОВНА СИСТЕМА “ПІЗНАЙ СЕБЕ, СВІЙ КРАЙ, СВІЙ НАРОД”</a:t>
            </a:r>
            <a:endParaRPr lang="ru-RU" sz="2400" dirty="0" smtClean="0"/>
          </a:p>
          <a:p>
            <a:r>
              <a:rPr lang="ru-RU" sz="2400" b="1" dirty="0" smtClean="0"/>
              <a:t>ІННОВАЦІЇ В МУЗЕЙНІЙ СПРАВІ</a:t>
            </a:r>
            <a:endParaRPr lang="ru-RU" sz="2400" dirty="0" smtClean="0"/>
          </a:p>
          <a:p>
            <a:r>
              <a:rPr lang="ru-RU" sz="2400" b="1" dirty="0" smtClean="0"/>
              <a:t>ПРОЕКТ “УЧЕНЬ РОКУ”</a:t>
            </a:r>
            <a:endParaRPr lang="ru-RU" sz="2400" dirty="0" smtClean="0"/>
          </a:p>
          <a:p>
            <a:r>
              <a:rPr lang="ru-RU" sz="2400" b="1" dirty="0" smtClean="0"/>
              <a:t>ПРОЕКТ “ІМІДЖ ЗАКЛАДУ ОСВІТИ”</a:t>
            </a:r>
            <a:endParaRPr lang="ru-RU" sz="2400" dirty="0" smtClean="0"/>
          </a:p>
          <a:p>
            <a:r>
              <a:rPr lang="ru-RU" sz="2400" b="1" dirty="0" smtClean="0"/>
              <a:t>“ПЕДАГОГІЧНИЙ ДИЗАЙН ОСВІТНЬОГО СЕРЕДОВИЩА”</a:t>
            </a:r>
            <a:endParaRPr lang="ru-RU" sz="2400" dirty="0" smtClean="0"/>
          </a:p>
          <a:p>
            <a:r>
              <a:rPr lang="ru-RU" sz="2400" b="1" dirty="0" smtClean="0"/>
              <a:t>“СТВОРЕННЯ ОСВІТНЬО-ВИХОВНИХ ЦЕНТРІВ НА БАЗІ КАБІНЕТІВ ТА МУЗЕЇВ”</a:t>
            </a:r>
            <a:endParaRPr lang="ru-RU" sz="2400" dirty="0" smtClean="0"/>
          </a:p>
          <a:p>
            <a:pPr marL="0" indent="0">
              <a:buNone/>
            </a:pP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285728"/>
            <a:ext cx="4316288" cy="6357982"/>
          </a:xfrm>
          <a:solidFill>
            <a:schemeClr val="bg1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9600" b="1" i="1" dirty="0" smtClean="0">
                <a:solidFill>
                  <a:schemeClr val="tx2"/>
                </a:solidFill>
              </a:rPr>
              <a:t>СТРАТЕГІЧНА ЦІЛЬ:</a:t>
            </a:r>
          </a:p>
          <a:p>
            <a:pPr algn="ctr">
              <a:buNone/>
            </a:pPr>
            <a:endParaRPr lang="ru-RU" sz="51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sz="12800" b="1" dirty="0" smtClean="0">
                <a:solidFill>
                  <a:srgbClr val="FF0000"/>
                </a:solidFill>
              </a:rPr>
              <a:t>РОБОТА З </a:t>
            </a:r>
            <a:r>
              <a:rPr lang="ru-RU" sz="12800" b="1" dirty="0" smtClean="0">
                <a:solidFill>
                  <a:srgbClr val="FF0000"/>
                </a:solidFill>
              </a:rPr>
              <a:t> </a:t>
            </a:r>
            <a:r>
              <a:rPr lang="ru-RU" sz="12800" b="1" dirty="0" smtClean="0">
                <a:solidFill>
                  <a:srgbClr val="FF0000"/>
                </a:solidFill>
              </a:rPr>
              <a:t>УЧНЯМИ</a:t>
            </a:r>
            <a:endParaRPr lang="ru-RU" sz="128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12800" b="1" dirty="0" smtClean="0"/>
          </a:p>
          <a:p>
            <a:pPr algn="ctr">
              <a:buNone/>
            </a:pPr>
            <a:r>
              <a:rPr lang="ru-RU" sz="7200" b="1" dirty="0" smtClean="0"/>
              <a:t>ПРОЕКТИ</a:t>
            </a:r>
            <a:endParaRPr lang="ru-RU" sz="7200" dirty="0" smtClean="0"/>
          </a:p>
          <a:p>
            <a:r>
              <a:rPr lang="ru-RU" sz="7200" b="1" dirty="0" smtClean="0"/>
              <a:t>“</a:t>
            </a:r>
            <a:r>
              <a:rPr lang="en-US" sz="7200" b="1" dirty="0" smtClean="0"/>
              <a:t>Flowers4School</a:t>
            </a:r>
            <a:r>
              <a:rPr lang="uk-UA" sz="7200" b="1" dirty="0" smtClean="0"/>
              <a:t>”;</a:t>
            </a:r>
            <a:endParaRPr lang="ru-RU" sz="7200" b="1" dirty="0" smtClean="0"/>
          </a:p>
          <a:p>
            <a:endParaRPr lang="ru-RU" sz="7200" dirty="0" smtClean="0"/>
          </a:p>
          <a:p>
            <a:r>
              <a:rPr lang="uk-UA" sz="7200" b="1" dirty="0" smtClean="0"/>
              <a:t>Акція </a:t>
            </a:r>
            <a:r>
              <a:rPr lang="uk-UA" sz="7200" b="1" dirty="0" err="1" smtClean="0"/>
              <a:t>“Привітай</a:t>
            </a:r>
            <a:r>
              <a:rPr lang="uk-UA" sz="7200" b="1" dirty="0" smtClean="0"/>
              <a:t> захисника до 14 </a:t>
            </a:r>
            <a:r>
              <a:rPr lang="uk-UA" sz="7200" b="1" dirty="0" err="1" smtClean="0"/>
              <a:t>жовтня”</a:t>
            </a:r>
            <a:endParaRPr lang="ru-RU" sz="7200" b="1" dirty="0" smtClean="0"/>
          </a:p>
          <a:p>
            <a:endParaRPr lang="ru-RU" sz="7200" dirty="0" smtClean="0"/>
          </a:p>
          <a:p>
            <a:r>
              <a:rPr lang="uk-UA" sz="7200" b="1" dirty="0" smtClean="0"/>
              <a:t>Благодійний ярмарок </a:t>
            </a:r>
            <a:r>
              <a:rPr lang="uk-UA" sz="7200" b="1" dirty="0" err="1" smtClean="0"/>
              <a:t>“Щедрий</a:t>
            </a:r>
            <a:r>
              <a:rPr lang="uk-UA" sz="7200" b="1" dirty="0" smtClean="0"/>
              <a:t> </a:t>
            </a:r>
            <a:r>
              <a:rPr lang="uk-UA" sz="7200" b="1" dirty="0" err="1" smtClean="0"/>
              <a:t>вівторок”</a:t>
            </a:r>
            <a:endParaRPr lang="ru-RU" sz="7200" dirty="0" smtClean="0"/>
          </a:p>
          <a:p>
            <a:pPr>
              <a:buNone/>
            </a:pPr>
            <a:r>
              <a:rPr lang="ru-RU" sz="4500" dirty="0" smtClean="0"/>
              <a:t/>
            </a:r>
            <a:br>
              <a:rPr lang="ru-RU" sz="4500" dirty="0" smtClean="0"/>
            </a:br>
            <a:endParaRPr lang="ru-RU" sz="45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214290"/>
            <a:ext cx="4032448" cy="6429420"/>
          </a:xfrm>
          <a:solidFill>
            <a:schemeClr val="bg1">
              <a:lumMod val="75000"/>
            </a:schemeClr>
          </a:solid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7400" b="1" dirty="0" smtClean="0">
                <a:solidFill>
                  <a:srgbClr val="FF0000"/>
                </a:solidFill>
              </a:rPr>
              <a:t>2022-2023 Н.Р.</a:t>
            </a:r>
          </a:p>
          <a:p>
            <a:endParaRPr lang="ru-RU" sz="5100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</a:pPr>
            <a:r>
              <a:rPr lang="uk-UA" sz="6400" b="1" dirty="0" smtClean="0"/>
              <a:t>МАН, районний етап конкурсу наукових робіт. – Андрій Римарук(переможець, 9 кл.);</a:t>
            </a:r>
            <a:endParaRPr lang="ru-RU" sz="6400" b="1" dirty="0" smtClean="0"/>
          </a:p>
          <a:p>
            <a:pPr>
              <a:lnSpc>
                <a:spcPct val="170000"/>
              </a:lnSpc>
            </a:pPr>
            <a:endParaRPr lang="ru-RU" sz="6400" dirty="0" smtClean="0"/>
          </a:p>
          <a:p>
            <a:pPr>
              <a:lnSpc>
                <a:spcPct val="170000"/>
              </a:lnSpc>
            </a:pPr>
            <a:r>
              <a:rPr lang="ru-RU" sz="6400" b="1" dirty="0" smtClean="0"/>
              <a:t>МІЖНАРОДНИЙ </a:t>
            </a:r>
            <a:r>
              <a:rPr lang="ru-RU" sz="6400" b="1" dirty="0" smtClean="0"/>
              <a:t>КОНКУРС </a:t>
            </a:r>
            <a:r>
              <a:rPr lang="ru-RU" sz="6400" b="1" dirty="0" smtClean="0"/>
              <a:t>“</a:t>
            </a:r>
            <a:r>
              <a:rPr lang="ru-RU" sz="6400" b="1" dirty="0" err="1" smtClean="0"/>
              <a:t>Несподівайтеся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позбутися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книжок</a:t>
            </a:r>
            <a:r>
              <a:rPr lang="ru-RU" sz="6400" b="1" dirty="0" smtClean="0"/>
              <a:t>» – І </a:t>
            </a:r>
            <a:r>
              <a:rPr lang="ru-RU" sz="6400" b="1" dirty="0" err="1" smtClean="0"/>
              <a:t>місце</a:t>
            </a:r>
            <a:r>
              <a:rPr lang="ru-RU" sz="6400" b="1" dirty="0" smtClean="0"/>
              <a:t> Пасюк </a:t>
            </a:r>
            <a:r>
              <a:rPr lang="ru-RU" sz="6400" b="1" dirty="0" err="1" smtClean="0"/>
              <a:t>Матвій</a:t>
            </a:r>
            <a:r>
              <a:rPr lang="ru-RU" sz="6400" b="1" dirty="0" smtClean="0"/>
              <a:t> (2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.);</a:t>
            </a:r>
            <a:endParaRPr lang="ru-RU" sz="6400" b="1" dirty="0" smtClean="0"/>
          </a:p>
          <a:p>
            <a:pPr>
              <a:lnSpc>
                <a:spcPct val="170000"/>
              </a:lnSpc>
            </a:pPr>
            <a:endParaRPr lang="ru-RU" sz="6400" dirty="0" smtClean="0"/>
          </a:p>
          <a:p>
            <a:pPr>
              <a:lnSpc>
                <a:spcPct val="170000"/>
              </a:lnSpc>
            </a:pPr>
            <a:r>
              <a:rPr lang="ru-RU" sz="6400" b="1" dirty="0" err="1" smtClean="0"/>
              <a:t>Всеукраїнський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турнір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юних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хіміків</a:t>
            </a:r>
            <a:r>
              <a:rPr lang="ru-RU" sz="6400" b="1" dirty="0" smtClean="0"/>
              <a:t> – ІІІ </a:t>
            </a:r>
            <a:r>
              <a:rPr lang="ru-RU" sz="6400" b="1" dirty="0" err="1" smtClean="0"/>
              <a:t>місце</a:t>
            </a:r>
            <a:r>
              <a:rPr lang="ru-RU" sz="6400" b="1" dirty="0" smtClean="0"/>
              <a:t> </a:t>
            </a:r>
            <a:r>
              <a:rPr lang="ru-RU" sz="6400" b="1" dirty="0" err="1" smtClean="0"/>
              <a:t>Шиндерук</a:t>
            </a:r>
            <a:r>
              <a:rPr lang="ru-RU" sz="6400" b="1" dirty="0" smtClean="0"/>
              <a:t> Тарас (10 </a:t>
            </a:r>
            <a:r>
              <a:rPr lang="ru-RU" sz="6400" b="1" dirty="0" err="1" smtClean="0"/>
              <a:t>кл</a:t>
            </a:r>
            <a:r>
              <a:rPr lang="ru-RU" sz="6400" b="1" dirty="0" smtClean="0"/>
              <a:t>.) .</a:t>
            </a:r>
            <a:endParaRPr lang="ru-RU" sz="6400" dirty="0" smtClean="0"/>
          </a:p>
          <a:p>
            <a:pPr>
              <a:lnSpc>
                <a:spcPct val="170000"/>
              </a:lnSpc>
              <a:buNone/>
            </a:pPr>
            <a:r>
              <a:rPr lang="ru-RU" sz="4200" dirty="0" smtClean="0">
                <a:solidFill>
                  <a:schemeClr val="tx2"/>
                </a:solidFill>
              </a:rPr>
              <a:t/>
            </a:r>
            <a:br>
              <a:rPr lang="ru-RU" sz="4200" dirty="0" smtClean="0">
                <a:solidFill>
                  <a:schemeClr val="tx2"/>
                </a:solidFill>
              </a:rPr>
            </a:br>
            <a:endParaRPr lang="ru-RU" sz="4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2852"/>
            <a:ext cx="4244280" cy="6429420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2600" b="1" i="1" dirty="0" smtClean="0">
                <a:solidFill>
                  <a:schemeClr val="tx2"/>
                </a:solidFill>
              </a:rPr>
              <a:t>СТРАТЕГІЧНА ЦІЛЬ: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КАДРОВЕ І МЕТОДИЧНЕ ЗАБЕЗПЕЧЕННЯ</a:t>
            </a:r>
          </a:p>
          <a:p>
            <a:endParaRPr lang="ru-RU" dirty="0" smtClean="0"/>
          </a:p>
          <a:p>
            <a:pPr>
              <a:buNone/>
            </a:pPr>
            <a:r>
              <a:rPr lang="ru-RU" b="1" dirty="0" smtClean="0"/>
              <a:t>ПРОБЛЕМА: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/>
              <a:t>“ПІДВИЩЕННЯ ПРОФЕСІЙНОЇ КОМПЕТЕНТНОСТІ ВЧИТЕЛІВ - ЕФЕКТИВНИЙ ЗАСІБ УДОСКОНАЛЕННЯ ОСВІТНЬОГО ПРОЦЕСУ”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138642" cy="6286544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КРУГОВА ДІАГРАМА</a:t>
            </a:r>
          </a:p>
          <a:p>
            <a:r>
              <a:rPr lang="uk-UA" dirty="0" smtClean="0"/>
              <a:t>ЯКІСНИЙ СКЛАД ПЕДКОЛЕКТИВУ (ЗА КАТЕГОРІЯМИ)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584043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i="1" dirty="0" err="1" smtClean="0">
                <a:solidFill>
                  <a:schemeClr val="tx2"/>
                </a:solidFill>
              </a:rPr>
              <a:t>Стратегічна</a:t>
            </a:r>
            <a:r>
              <a:rPr lang="ru-RU" b="1" i="1" dirty="0" smtClean="0">
                <a:solidFill>
                  <a:schemeClr val="tx2"/>
                </a:solidFill>
              </a:rPr>
              <a:t> </a:t>
            </a:r>
            <a:r>
              <a:rPr lang="ru-RU" b="1" i="1" dirty="0" err="1" smtClean="0">
                <a:solidFill>
                  <a:schemeClr val="tx2"/>
                </a:solidFill>
              </a:rPr>
              <a:t>ціль</a:t>
            </a:r>
            <a:r>
              <a:rPr lang="ru-RU" b="1" dirty="0" smtClean="0">
                <a:solidFill>
                  <a:schemeClr val="tx2"/>
                </a:solidFill>
              </a:rPr>
              <a:t>:</a:t>
            </a:r>
          </a:p>
          <a:p>
            <a:endParaRPr lang="uk-UA" b="1" dirty="0" smtClean="0"/>
          </a:p>
          <a:p>
            <a:pPr algn="ctr">
              <a:buNone/>
            </a:pPr>
            <a:r>
              <a:rPr lang="uk-UA" sz="6200" b="1" dirty="0" smtClean="0">
                <a:solidFill>
                  <a:srgbClr val="FF0000"/>
                </a:solidFill>
              </a:rPr>
              <a:t>БЕЗПЕЧНА ШКОЛА</a:t>
            </a:r>
          </a:p>
          <a:p>
            <a:pPr algn="ctr">
              <a:buNone/>
            </a:pPr>
            <a:endParaRPr lang="uk-UA" sz="6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uk-UA" sz="6200" b="1" dirty="0">
              <a:solidFill>
                <a:srgbClr val="FF0000"/>
              </a:solidFill>
            </a:endParaRPr>
          </a:p>
          <a:p>
            <a:pPr algn="ctr">
              <a:buNone/>
            </a:pPr>
            <a:endParaRPr lang="ru-RU" sz="6200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85728"/>
            <a:ext cx="4281518" cy="6286544"/>
          </a:xfrm>
          <a:solidFill>
            <a:schemeClr val="bg1">
              <a:lumMod val="65000"/>
            </a:schemeClr>
          </a:solidFill>
        </p:spPr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chemeClr val="bg1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ПРОЕКТИ:</a:t>
            </a:r>
          </a:p>
          <a:p>
            <a:endParaRPr lang="ru-RU" b="1" dirty="0" smtClean="0"/>
          </a:p>
          <a:p>
            <a:r>
              <a:rPr lang="ru-RU" b="1" dirty="0" smtClean="0"/>
              <a:t>ПЛАН ДІЙ РЕАЛІЗАЦІЇ НАЦІОНАЛЬНОЇ СТРАТЕГІЇ РОЗБУДОВИ БЕЗПЕЧНОГО ЗДОРОВОГО ОСВІТНЬОГО СЕРЕДОВИЩА НА 2021-2025 РР.</a:t>
            </a:r>
          </a:p>
          <a:p>
            <a:endParaRPr lang="ru-RU" dirty="0" smtClean="0"/>
          </a:p>
          <a:p>
            <a:r>
              <a:rPr lang="ru-RU" b="1" dirty="0" smtClean="0"/>
              <a:t>КОДЕКС БЕЗПЕЧНОГО ОСВІТНЬОГО СЕРЕДОВИЩА</a:t>
            </a:r>
          </a:p>
          <a:p>
            <a:endParaRPr lang="ru-RU" dirty="0" smtClean="0"/>
          </a:p>
          <a:p>
            <a:r>
              <a:rPr lang="ru-RU" b="1" dirty="0" smtClean="0"/>
              <a:t>“БЕЗПЕЧНА І ДРУЖНЯ ДО ДИТИНИ ШКОЛА”</a:t>
            </a:r>
          </a:p>
          <a:p>
            <a:endParaRPr lang="ru-RU" dirty="0" smtClean="0"/>
          </a:p>
          <a:p>
            <a:r>
              <a:rPr lang="ru-RU" b="1" dirty="0" smtClean="0"/>
              <a:t>“ШКОЛА - ПРОСТІР ТОЛЕРАНТНОСТІ”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C:\Users\Школа\Desktop\Без назван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249" y="2928934"/>
            <a:ext cx="4343357" cy="2660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85728"/>
            <a:ext cx="4038600" cy="628654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2600" b="1" i="1" dirty="0" smtClean="0">
                <a:solidFill>
                  <a:schemeClr val="tx2"/>
                </a:solidFill>
              </a:rPr>
              <a:t>  СТРАТЕГІЧНА ЦІЛЬ:</a:t>
            </a:r>
          </a:p>
          <a:p>
            <a:pPr algn="ctr">
              <a:buNone/>
            </a:pPr>
            <a:endParaRPr lang="ru-RU" sz="2600" b="1" i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3800" b="1" dirty="0" smtClean="0">
                <a:solidFill>
                  <a:srgbClr val="FF0000"/>
                </a:solidFill>
              </a:rPr>
              <a:t>РІСТ ПРОФЕСІЙНОЇ МАЙСТЕРНОСТІ</a:t>
            </a:r>
          </a:p>
          <a:p>
            <a:pPr algn="ctr">
              <a:buNone/>
            </a:pP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sz="3000" b="1" dirty="0" smtClean="0"/>
              <a:t>ПІДВИЩЕННЯ КВАЛІФІКАЦІЇ</a:t>
            </a:r>
            <a:endParaRPr lang="ru-RU" sz="3000" dirty="0" smtClean="0"/>
          </a:p>
          <a:p>
            <a:pPr>
              <a:buNone/>
            </a:pP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b="1" dirty="0" smtClean="0"/>
              <a:t>ЧОІПОПП</a:t>
            </a:r>
            <a:endParaRPr lang="ru-RU" sz="3000" dirty="0" smtClean="0"/>
          </a:p>
          <a:p>
            <a:r>
              <a:rPr lang="ru-RU" sz="3000" b="1" dirty="0" smtClean="0"/>
              <a:t>МЕРЕЖЕВА ОСВІТА</a:t>
            </a:r>
            <a:endParaRPr lang="ru-RU" sz="3000" dirty="0" smtClean="0"/>
          </a:p>
          <a:p>
            <a:r>
              <a:rPr lang="en-US" sz="3000" b="1" dirty="0" err="1" smtClean="0"/>
              <a:t>EdEra</a:t>
            </a:r>
            <a:endParaRPr lang="en-US" sz="3000" dirty="0" smtClean="0"/>
          </a:p>
          <a:p>
            <a:r>
              <a:rPr lang="en-US" sz="3000" b="1" dirty="0" smtClean="0"/>
              <a:t>Prometheus</a:t>
            </a:r>
            <a:endParaRPr lang="en-US" sz="3000" dirty="0" smtClean="0"/>
          </a:p>
          <a:p>
            <a:r>
              <a:rPr lang="ru-RU" sz="3000" b="1" dirty="0" err="1" smtClean="0"/>
              <a:t>Всеосвіта</a:t>
            </a:r>
            <a:endParaRPr lang="ru-RU" sz="3000" dirty="0" smtClean="0"/>
          </a:p>
          <a:p>
            <a:r>
              <a:rPr lang="ru-RU" sz="3000" b="1" dirty="0" err="1" smtClean="0"/>
              <a:t>Наурок</a:t>
            </a:r>
            <a:endParaRPr lang="ru-RU" sz="3000" dirty="0" smtClean="0"/>
          </a:p>
          <a:p>
            <a:r>
              <a:rPr lang="ru-RU" sz="3000" b="1" dirty="0" err="1" smtClean="0"/>
              <a:t>Самоосвіта</a:t>
            </a:r>
            <a:endParaRPr lang="ru-RU" sz="3000" dirty="0" smtClean="0"/>
          </a:p>
          <a:p>
            <a:r>
              <a:rPr lang="ru-RU" sz="3000" b="1" dirty="0" err="1" smtClean="0"/>
              <a:t>Майстер-класи</a:t>
            </a:r>
            <a:endParaRPr lang="ru-RU" sz="30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210080" cy="635798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ПРОФЕСІЙНІ КОНКУРСИ</a:t>
            </a:r>
          </a:p>
          <a:p>
            <a:pPr algn="ctr">
              <a:buNone/>
            </a:pPr>
            <a:endParaRPr lang="ru-RU" sz="3600" dirty="0" smtClean="0">
              <a:solidFill>
                <a:schemeClr val="tx2"/>
              </a:solidFill>
            </a:endParaRPr>
          </a:p>
          <a:p>
            <a:r>
              <a:rPr lang="ru-RU" sz="3600" b="1" dirty="0" smtClean="0"/>
              <a:t>КОНКУРС НА КРАЩУ СЕРІЮ ЦИФРОВИХ РЕСУРСІВ</a:t>
            </a:r>
          </a:p>
          <a:p>
            <a:endParaRPr lang="ru-RU" sz="3600" dirty="0" smtClean="0"/>
          </a:p>
          <a:p>
            <a:r>
              <a:rPr lang="ru-RU" sz="3600" b="1" dirty="0" smtClean="0"/>
              <a:t>КОНКУРС ТВОРЧИХ РОБІТ ДЛЯ ВЧИТЕЛІВ “УРОКИ ТОЛЕРАНТНОСТІ”</a:t>
            </a:r>
          </a:p>
          <a:p>
            <a:endParaRPr lang="ru-RU" sz="3600" dirty="0" smtClean="0"/>
          </a:p>
          <a:p>
            <a:r>
              <a:rPr lang="ru-RU" sz="3600" b="1" dirty="0" smtClean="0"/>
              <a:t>КОНКУРС КОНСПЕКТІВ УРОКІВ ДО РОКОВИН БАБИНОГО ЯРУ</a:t>
            </a:r>
          </a:p>
          <a:p>
            <a:endParaRPr lang="ru-RU" sz="3600" dirty="0" smtClean="0"/>
          </a:p>
          <a:p>
            <a:r>
              <a:rPr lang="ru-RU" sz="3600" b="1" dirty="0" smtClean="0"/>
              <a:t>КОНКУРС </a:t>
            </a:r>
            <a:r>
              <a:rPr lang="ru-RU" sz="3600" b="1" dirty="0" smtClean="0"/>
              <a:t>«ТВОРЧІ СХОДИНКИ ПЕДАГОГІВ ВОЛИНІ»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УПРАВЛІНСЬКА ДІЯЛЬНІСТЬ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535238"/>
            <a:ext cx="2476500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268760"/>
            <a:ext cx="7056784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404664"/>
            <a:ext cx="4138642" cy="6096170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sz="2400" b="1" i="1" dirty="0" smtClean="0">
                <a:solidFill>
                  <a:schemeClr val="tx2"/>
                </a:solidFill>
              </a:rPr>
              <a:t>СТРАТЕГІЧНА ЦІЛЬ</a:t>
            </a:r>
          </a:p>
          <a:p>
            <a:pPr marL="0" indent="0">
              <a:buNone/>
            </a:pPr>
            <a:endParaRPr lang="ru-RU" b="1" dirty="0" smtClean="0"/>
          </a:p>
          <a:p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ІНФОРМАЦІЙНА ВІДКРИТІСТЬ, ПРОЗОРІСТЬ ДІЯЛЬНОСТІ ЗАКЛАДУ ОСВІТИ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038600" cy="6143668"/>
          </a:xfrm>
          <a:solidFill>
            <a:schemeClr val="bg1">
              <a:lumMod val="75000"/>
            </a:schemeClr>
          </a:solidFill>
        </p:spPr>
        <p:txBody>
          <a:bodyPr>
            <a:normAutofit fontScale="92500" lnSpcReduction="20000"/>
          </a:bodyPr>
          <a:lstStyle/>
          <a:p>
            <a:endParaRPr lang="ru-RU" b="1" dirty="0" smtClean="0">
              <a:solidFill>
                <a:schemeClr val="tx2"/>
              </a:solidFill>
            </a:endParaRPr>
          </a:p>
          <a:p>
            <a:r>
              <a:rPr lang="ru-RU" b="1" dirty="0" smtClean="0"/>
              <a:t>САЙТ ЗАКЛАДУ ОСВІТИ</a:t>
            </a:r>
          </a:p>
          <a:p>
            <a:endParaRPr lang="ru-RU" dirty="0" smtClean="0"/>
          </a:p>
          <a:p>
            <a:r>
              <a:rPr lang="ru-RU" b="1" dirty="0" smtClean="0"/>
              <a:t>ГРУПИ В СОЦІАЛЬНИХ МЕРЕЖАХ</a:t>
            </a:r>
          </a:p>
          <a:p>
            <a:endParaRPr lang="ru-RU" dirty="0" smtClean="0"/>
          </a:p>
          <a:p>
            <a:r>
              <a:rPr lang="ru-RU" b="1" dirty="0" smtClean="0"/>
              <a:t>РІЧНИЙ ЗВІТ ДИРЕКТОРА</a:t>
            </a:r>
          </a:p>
          <a:p>
            <a:endParaRPr lang="ru-RU" dirty="0" smtClean="0"/>
          </a:p>
          <a:p>
            <a:r>
              <a:rPr lang="ru-RU" b="1" dirty="0" smtClean="0"/>
              <a:t>ЗАГАЛЬНОШКІЛЬНІ БАТЬКІВСЬКІ ЗБОРИ</a:t>
            </a:r>
          </a:p>
          <a:p>
            <a:endParaRPr lang="ru-RU" dirty="0" smtClean="0"/>
          </a:p>
          <a:p>
            <a:r>
              <a:rPr lang="ru-RU" b="1" dirty="0" smtClean="0"/>
              <a:t>ВИСТУПИ НА ЗБОРАХ ГРОМАДИ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543" y="3284984"/>
            <a:ext cx="3849527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357166"/>
            <a:ext cx="4320480" cy="6312194"/>
          </a:xfrm>
          <a:solidFill>
            <a:schemeClr val="bg1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400" b="1" i="1" dirty="0" smtClean="0">
                <a:solidFill>
                  <a:schemeClr val="tx2"/>
                </a:solidFill>
              </a:rPr>
              <a:t>СТРАТЕГІЧНА ЦІЛЬ:</a:t>
            </a:r>
          </a:p>
          <a:p>
            <a:endParaRPr lang="ru-RU" b="1" dirty="0" smtClean="0"/>
          </a:p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ЕФЕКТИВНА ВНУТРІШНЯ СИСТЕМА ЗАБЕЗПЕЧЕННЯ ЯКОСТІ ОСВІТИ</a:t>
            </a:r>
            <a:endParaRPr lang="ru-RU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ЩОРІЧНЕ КОМПЛЕКСНЕ </a:t>
            </a:r>
          </a:p>
          <a:p>
            <a:pPr algn="ctr">
              <a:buNone/>
            </a:pPr>
            <a:r>
              <a:rPr lang="ru-RU" b="1" dirty="0" smtClean="0"/>
              <a:t>САМООЦІНЮВАННЯ</a:t>
            </a:r>
          </a:p>
          <a:p>
            <a:pPr algn="ctr">
              <a:buNone/>
            </a:pPr>
            <a:endParaRPr lang="ru-RU" b="1" dirty="0" smtClean="0"/>
          </a:p>
          <a:p>
            <a:pPr marL="514350" indent="-514350" algn="ctr">
              <a:buAutoNum type="arabicPeriod"/>
            </a:pPr>
            <a:r>
              <a:rPr lang="uk-UA" sz="2200" b="1" dirty="0" smtClean="0"/>
              <a:t>ОСВІТНЄ СЕРЕДОВИЩЕ</a:t>
            </a:r>
          </a:p>
          <a:p>
            <a:pPr marL="514350" indent="-514350" algn="ctr">
              <a:buAutoNum type="arabicPeriod"/>
            </a:pPr>
            <a:r>
              <a:rPr lang="uk-UA" sz="2200" b="1" dirty="0" smtClean="0"/>
              <a:t>СИСТЕМА ОЦІНЮВАННЯ</a:t>
            </a:r>
          </a:p>
          <a:p>
            <a:pPr marL="514350" indent="-514350" algn="ctr">
              <a:buAutoNum type="arabicPeriod"/>
            </a:pPr>
            <a:r>
              <a:rPr lang="uk-UA" sz="2200" b="1" dirty="0" smtClean="0"/>
              <a:t>ПЕДАГОГІЧНА ДІЯЛЬНІСТЬ</a:t>
            </a:r>
          </a:p>
          <a:p>
            <a:pPr marL="514350" indent="-514350" algn="ctr">
              <a:buAutoNum type="arabicPeriod"/>
            </a:pPr>
            <a:r>
              <a:rPr lang="uk-UA" sz="2200" b="1" dirty="0" smtClean="0"/>
              <a:t>УПРАВЛІНСЬКІ ПРОЦЕСИ</a:t>
            </a:r>
            <a:endParaRPr lang="ru-RU" sz="2200" dirty="0" smtClean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052736"/>
            <a:ext cx="4021385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 ОСВІТНЄ СЕРЕДОВИЩЕ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285860"/>
            <a:ext cx="85725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1.1.Забезпечення </a:t>
            </a:r>
            <a:r>
              <a:rPr lang="ru-RU" sz="2800" b="1" dirty="0" err="1" smtClean="0">
                <a:solidFill>
                  <a:schemeClr val="tx2"/>
                </a:solidFill>
              </a:rPr>
              <a:t>комфортних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і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безпечних</a:t>
            </a:r>
            <a:r>
              <a:rPr lang="ru-RU" sz="2800" b="1" dirty="0" smtClean="0">
                <a:solidFill>
                  <a:schemeClr val="tx2"/>
                </a:solidFill>
              </a:rPr>
              <a:t> умов </a:t>
            </a:r>
            <a:r>
              <a:rPr lang="ru-RU" sz="2800" b="1" dirty="0" err="1" smtClean="0">
                <a:solidFill>
                  <a:schemeClr val="tx2"/>
                </a:solidFill>
              </a:rPr>
              <a:t>навчання</a:t>
            </a:r>
            <a:r>
              <a:rPr lang="ru-RU" sz="2800" b="1" dirty="0" smtClean="0">
                <a:solidFill>
                  <a:schemeClr val="tx2"/>
                </a:solidFill>
              </a:rPr>
              <a:t> та </a:t>
            </a:r>
            <a:r>
              <a:rPr lang="ru-RU" sz="2800" b="1" dirty="0" err="1" smtClean="0">
                <a:solidFill>
                  <a:schemeClr val="tx2"/>
                </a:solidFill>
              </a:rPr>
              <a:t>праці</a:t>
            </a:r>
            <a:r>
              <a:rPr lang="ru-RU" sz="2800" b="1" dirty="0" smtClean="0">
                <a:solidFill>
                  <a:schemeClr val="tx2"/>
                </a:solidFill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ДОСТАТНІЙ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 </a:t>
            </a:r>
            <a:endParaRPr lang="ru-RU" sz="2800" dirty="0" smtClean="0">
              <a:solidFill>
                <a:schemeClr val="tx2"/>
              </a:solidFill>
            </a:endParaRPr>
          </a:p>
          <a:p>
            <a:r>
              <a:rPr lang="ru-RU" sz="2800" b="1" dirty="0" smtClean="0">
                <a:solidFill>
                  <a:schemeClr val="tx2"/>
                </a:solidFill>
              </a:rPr>
              <a:t>1.2.Створення </a:t>
            </a:r>
            <a:r>
              <a:rPr lang="ru-RU" sz="2800" b="1" dirty="0" err="1" smtClean="0">
                <a:solidFill>
                  <a:schemeClr val="tx2"/>
                </a:solidFill>
              </a:rPr>
              <a:t>освітнього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середовища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вільного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від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насильства</a:t>
            </a:r>
            <a:r>
              <a:rPr lang="ru-RU" sz="2800" b="1" dirty="0" smtClean="0">
                <a:solidFill>
                  <a:schemeClr val="tx2"/>
                </a:solidFill>
              </a:rPr>
              <a:t>. </a:t>
            </a:r>
            <a:r>
              <a:rPr lang="ru-RU" sz="2800" b="1" dirty="0" smtClean="0">
                <a:solidFill>
                  <a:srgbClr val="FF0000"/>
                </a:solidFill>
              </a:rPr>
              <a:t>ДОСТАТНІЙ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sz="2800" dirty="0" smtClean="0">
                <a:solidFill>
                  <a:schemeClr val="tx2"/>
                </a:solidFill>
              </a:rPr>
              <a:t/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1.3.Формування </a:t>
            </a:r>
            <a:r>
              <a:rPr lang="ru-RU" sz="2800" b="1" dirty="0" err="1" smtClean="0">
                <a:solidFill>
                  <a:schemeClr val="tx2"/>
                </a:solidFill>
              </a:rPr>
              <a:t>інклюзивного</a:t>
            </a:r>
            <a:r>
              <a:rPr lang="ru-RU" sz="2800" b="1" dirty="0" smtClean="0">
                <a:solidFill>
                  <a:schemeClr val="tx2"/>
                </a:solidFill>
              </a:rPr>
              <a:t>, </a:t>
            </a:r>
            <a:r>
              <a:rPr lang="ru-RU" sz="2800" b="1" dirty="0" err="1" smtClean="0">
                <a:solidFill>
                  <a:schemeClr val="tx2"/>
                </a:solidFill>
              </a:rPr>
              <a:t>розвивального</a:t>
            </a:r>
            <a:r>
              <a:rPr lang="ru-RU" sz="2800" b="1" dirty="0" smtClean="0">
                <a:solidFill>
                  <a:schemeClr val="tx2"/>
                </a:solidFill>
              </a:rPr>
              <a:t> та </a:t>
            </a:r>
            <a:r>
              <a:rPr lang="ru-RU" sz="2800" b="1" dirty="0" err="1" smtClean="0">
                <a:solidFill>
                  <a:schemeClr val="tx2"/>
                </a:solidFill>
              </a:rPr>
              <a:t>мотивуючого</a:t>
            </a:r>
            <a:r>
              <a:rPr lang="ru-RU" sz="2800" b="1" dirty="0" smtClean="0">
                <a:solidFill>
                  <a:schemeClr val="tx2"/>
                </a:solidFill>
              </a:rPr>
              <a:t> до </a:t>
            </a:r>
            <a:r>
              <a:rPr lang="ru-RU" sz="2800" b="1" dirty="0" err="1" smtClean="0">
                <a:solidFill>
                  <a:schemeClr val="tx2"/>
                </a:solidFill>
              </a:rPr>
              <a:t>навчання</a:t>
            </a:r>
            <a:r>
              <a:rPr lang="ru-RU" sz="28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 err="1" smtClean="0">
                <a:solidFill>
                  <a:schemeClr val="tx2"/>
                </a:solidFill>
              </a:rPr>
              <a:t>освітнього</a:t>
            </a:r>
            <a:r>
              <a:rPr lang="ru-RU" sz="2800" b="1" dirty="0" smtClean="0">
                <a:solidFill>
                  <a:schemeClr val="tx2"/>
                </a:solidFill>
              </a:rPr>
              <a:t> простору. </a:t>
            </a:r>
            <a:r>
              <a:rPr lang="ru-RU" sz="2800" b="1" dirty="0" smtClean="0">
                <a:solidFill>
                  <a:srgbClr val="FF0000"/>
                </a:solidFill>
              </a:rPr>
              <a:t>ДОСТАТНІЙ</a:t>
            </a:r>
            <a:endParaRPr lang="ru-RU" sz="28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5716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СИСТЕМА ОЦІНЮВАННЯ ЗДОБУВАЧІВ ОСВІТИ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786346"/>
          </a:xfrm>
        </p:spPr>
        <p:txBody>
          <a:bodyPr>
            <a:normAutofit fontScale="70000" lnSpcReduction="20000"/>
          </a:bodyPr>
          <a:lstStyle/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>
                <a:solidFill>
                  <a:schemeClr val="tx2"/>
                </a:solidFill>
              </a:rPr>
              <a:t>2.1. </a:t>
            </a:r>
            <a:r>
              <a:rPr lang="ru-RU" b="1" dirty="0" err="1" smtClean="0">
                <a:solidFill>
                  <a:schemeClr val="tx2"/>
                </a:solidFill>
              </a:rPr>
              <a:t>Наявність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відкритої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прозорої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зрозумілої</a:t>
            </a:r>
            <a:r>
              <a:rPr lang="ru-RU" b="1" dirty="0" smtClean="0">
                <a:solidFill>
                  <a:schemeClr val="tx2"/>
                </a:solidFill>
              </a:rPr>
              <a:t> для </a:t>
            </a:r>
            <a:r>
              <a:rPr lang="ru-RU" b="1" dirty="0" err="1" smtClean="0">
                <a:solidFill>
                  <a:schemeClr val="tx2"/>
                </a:solidFill>
              </a:rPr>
              <a:t>здобувачів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системи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оцінювання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їх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результатів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навчання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2.2. </a:t>
            </a:r>
            <a:r>
              <a:rPr lang="ru-RU" b="1" dirty="0" err="1" smtClean="0">
                <a:solidFill>
                  <a:schemeClr val="tx2"/>
                </a:solidFill>
              </a:rPr>
              <a:t>Застосування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внутрішнього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моніторингу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що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передбачає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систематичне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відстеження</a:t>
            </a:r>
            <a:r>
              <a:rPr lang="ru-RU" b="1" dirty="0" smtClean="0">
                <a:solidFill>
                  <a:schemeClr val="tx2"/>
                </a:solidFill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</a:rPr>
              <a:t>коригування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результатів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навчання</a:t>
            </a:r>
            <a:r>
              <a:rPr lang="ru-RU" b="1" dirty="0" smtClean="0">
                <a:solidFill>
                  <a:schemeClr val="tx2"/>
                </a:solidFill>
              </a:rPr>
              <a:t> кожного </a:t>
            </a:r>
            <a:r>
              <a:rPr lang="ru-RU" b="1" dirty="0" err="1" smtClean="0">
                <a:solidFill>
                  <a:schemeClr val="tx2"/>
                </a:solidFill>
              </a:rPr>
              <a:t>здобувача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2.3. </a:t>
            </a:r>
            <a:r>
              <a:rPr lang="ru-RU" b="1" dirty="0" err="1" smtClean="0">
                <a:solidFill>
                  <a:schemeClr val="tx2"/>
                </a:solidFill>
              </a:rPr>
              <a:t>Спрямованість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системи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оцінювання</a:t>
            </a:r>
            <a:r>
              <a:rPr lang="ru-RU" b="1" dirty="0" smtClean="0">
                <a:solidFill>
                  <a:schemeClr val="tx2"/>
                </a:solidFill>
              </a:rPr>
              <a:t> на </a:t>
            </a:r>
            <a:r>
              <a:rPr lang="ru-RU" b="1" dirty="0" err="1" smtClean="0">
                <a:solidFill>
                  <a:schemeClr val="tx2"/>
                </a:solidFill>
              </a:rPr>
              <a:t>формування</a:t>
            </a:r>
            <a:r>
              <a:rPr lang="ru-RU" b="1" dirty="0" smtClean="0">
                <a:solidFill>
                  <a:schemeClr val="tx2"/>
                </a:solidFill>
              </a:rPr>
              <a:t> у </a:t>
            </a:r>
            <a:r>
              <a:rPr lang="ru-RU" b="1" dirty="0" err="1" smtClean="0">
                <a:solidFill>
                  <a:schemeClr val="tx2"/>
                </a:solidFill>
              </a:rPr>
              <a:t>здобувачів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відповідальності</a:t>
            </a:r>
            <a:r>
              <a:rPr lang="ru-RU" b="1" dirty="0" smtClean="0">
                <a:solidFill>
                  <a:schemeClr val="tx2"/>
                </a:solidFill>
              </a:rPr>
              <a:t> за </a:t>
            </a:r>
            <a:r>
              <a:rPr lang="ru-RU" b="1" dirty="0" err="1" smtClean="0">
                <a:solidFill>
                  <a:schemeClr val="tx2"/>
                </a:solidFill>
              </a:rPr>
              <a:t>результати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свого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навчання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здатності</a:t>
            </a:r>
            <a:r>
              <a:rPr lang="ru-RU" b="1" dirty="0" smtClean="0">
                <a:solidFill>
                  <a:schemeClr val="tx2"/>
                </a:solidFill>
              </a:rPr>
              <a:t> до </a:t>
            </a:r>
            <a:r>
              <a:rPr lang="ru-RU" b="1" dirty="0" err="1" smtClean="0">
                <a:solidFill>
                  <a:schemeClr val="tx2"/>
                </a:solidFill>
              </a:rPr>
              <a:t>самооцінювання</a:t>
            </a:r>
            <a:r>
              <a:rPr lang="ru-RU" b="1" dirty="0" smtClean="0">
                <a:solidFill>
                  <a:schemeClr val="tx2"/>
                </a:solidFill>
              </a:rPr>
              <a:t> 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000" dirty="0" err="1" smtClean="0">
                <a:solidFill>
                  <a:srgbClr val="FF0000"/>
                </a:solidFill>
              </a:rPr>
              <a:t>достатній</a:t>
            </a:r>
            <a:r>
              <a:rPr lang="ru-RU" dirty="0" smtClean="0">
                <a:solidFill>
                  <a:schemeClr val="tx2"/>
                </a:solidFill>
              </a:rPr>
              <a:t/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b="1" dirty="0" smtClean="0">
                <a:solidFill>
                  <a:srgbClr val="FF0000"/>
                </a:solidFill>
              </a:rPr>
              <a:t>ПЕДАГОГІЧНА ДІЯЛЬНІСТЬ ПЕДАГОГІЧНИХ ПРАЦІВНИКІВ</a:t>
            </a:r>
            <a:r>
              <a:rPr lang="ru-RU" dirty="0" smtClean="0">
                <a:solidFill>
                  <a:srgbClr val="FF0000"/>
                </a:solidFill>
              </a:rPr>
              <a:t/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3.1. </a:t>
            </a:r>
            <a:r>
              <a:rPr lang="ru-RU" b="1" dirty="0" err="1" smtClean="0">
                <a:solidFill>
                  <a:schemeClr val="tx2"/>
                </a:solidFill>
              </a:rPr>
              <a:t>Ефективність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планування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педагогічними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працівниками</a:t>
            </a:r>
            <a:r>
              <a:rPr lang="ru-RU" b="1" dirty="0" smtClean="0">
                <a:solidFill>
                  <a:schemeClr val="tx2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3.2. </a:t>
            </a:r>
            <a:r>
              <a:rPr lang="ru-RU" b="1" dirty="0" err="1" smtClean="0">
                <a:solidFill>
                  <a:schemeClr val="tx2"/>
                </a:solidFill>
              </a:rPr>
              <a:t>Постійне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підвищення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професійного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рівня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педагогічної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майстерності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педагогічних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працівників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ВИСОКИЙ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3.3. </a:t>
            </a:r>
            <a:r>
              <a:rPr lang="ru-RU" b="1" dirty="0" err="1" smtClean="0">
                <a:solidFill>
                  <a:schemeClr val="tx2"/>
                </a:solidFill>
              </a:rPr>
              <a:t>Налагодження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співпраці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здобувачами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їх</a:t>
            </a:r>
            <a:r>
              <a:rPr lang="ru-RU" b="1" dirty="0" smtClean="0">
                <a:solidFill>
                  <a:schemeClr val="tx2"/>
                </a:solidFill>
              </a:rPr>
              <a:t> батьками, </a:t>
            </a:r>
            <a:r>
              <a:rPr lang="ru-RU" b="1" dirty="0" err="1" smtClean="0">
                <a:solidFill>
                  <a:schemeClr val="tx2"/>
                </a:solidFill>
              </a:rPr>
              <a:t>працівниками</a:t>
            </a:r>
            <a:r>
              <a:rPr lang="ru-RU" b="1" dirty="0" smtClean="0">
                <a:solidFill>
                  <a:schemeClr val="tx2"/>
                </a:solidFill>
              </a:rPr>
              <a:t> закладу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3.4. </a:t>
            </a:r>
            <a:r>
              <a:rPr lang="ru-RU" b="1" dirty="0" err="1" smtClean="0">
                <a:solidFill>
                  <a:schemeClr val="tx2"/>
                </a:solidFill>
              </a:rPr>
              <a:t>Організація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педагогічної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діяльності</a:t>
            </a:r>
            <a:r>
              <a:rPr lang="ru-RU" b="1" dirty="0" smtClean="0">
                <a:solidFill>
                  <a:schemeClr val="tx2"/>
                </a:solidFill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</a:rPr>
              <a:t>навчання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здобувачів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 на засадах </a:t>
            </a:r>
            <a:r>
              <a:rPr lang="ru-RU" b="1" dirty="0" err="1" smtClean="0">
                <a:solidFill>
                  <a:schemeClr val="tx2"/>
                </a:solidFill>
              </a:rPr>
              <a:t>академічної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доброчесності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УПРАВЛІНСЬКІ ПРОЦЕСИ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143536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>4.1. </a:t>
            </a:r>
            <a:r>
              <a:rPr lang="ru-RU" b="1" dirty="0" err="1" smtClean="0">
                <a:solidFill>
                  <a:schemeClr val="tx2"/>
                </a:solidFill>
              </a:rPr>
              <a:t>Наявність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стратегії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розвитку</a:t>
            </a:r>
            <a:r>
              <a:rPr lang="ru-RU" b="1" dirty="0" smtClean="0">
                <a:solidFill>
                  <a:schemeClr val="tx2"/>
                </a:solidFill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</a:rPr>
              <a:t>системи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планування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діяльності</a:t>
            </a:r>
            <a:r>
              <a:rPr lang="ru-RU" b="1" dirty="0" smtClean="0">
                <a:solidFill>
                  <a:schemeClr val="tx2"/>
                </a:solidFill>
              </a:rPr>
              <a:t> закладу, </a:t>
            </a:r>
            <a:r>
              <a:rPr lang="ru-RU" b="1" dirty="0" err="1" smtClean="0">
                <a:solidFill>
                  <a:schemeClr val="tx2"/>
                </a:solidFill>
              </a:rPr>
              <a:t>моніторинг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виконання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поставлених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цілей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завдань</a:t>
            </a:r>
            <a:r>
              <a:rPr lang="ru-RU" b="1" dirty="0" smtClean="0">
                <a:solidFill>
                  <a:schemeClr val="tx2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4.2. </a:t>
            </a:r>
            <a:r>
              <a:rPr lang="ru-RU" b="1" dirty="0" err="1" smtClean="0">
                <a:solidFill>
                  <a:schemeClr val="tx2"/>
                </a:solidFill>
              </a:rPr>
              <a:t>Формування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відносин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довіри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прозорості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дотримання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етичних</a:t>
            </a:r>
            <a:r>
              <a:rPr lang="ru-RU" b="1" dirty="0" smtClean="0">
                <a:solidFill>
                  <a:schemeClr val="tx2"/>
                </a:solidFill>
              </a:rPr>
              <a:t> норм.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4.3. </a:t>
            </a:r>
            <a:r>
              <a:rPr lang="ru-RU" b="1" dirty="0" err="1" smtClean="0">
                <a:solidFill>
                  <a:schemeClr val="tx2"/>
                </a:solidFill>
              </a:rPr>
              <a:t>Ефективність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кадрової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політики</a:t>
            </a:r>
            <a:r>
              <a:rPr lang="ru-RU" b="1" dirty="0" smtClean="0">
                <a:solidFill>
                  <a:schemeClr val="tx2"/>
                </a:solidFill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</a:rPr>
              <a:t>забезпечення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можливостей</a:t>
            </a:r>
            <a:r>
              <a:rPr lang="ru-RU" b="1" dirty="0" smtClean="0">
                <a:solidFill>
                  <a:schemeClr val="tx2"/>
                </a:solidFill>
              </a:rPr>
              <a:t> для </a:t>
            </a:r>
            <a:r>
              <a:rPr lang="ru-RU" b="1" dirty="0" err="1" smtClean="0">
                <a:solidFill>
                  <a:schemeClr val="tx2"/>
                </a:solidFill>
              </a:rPr>
              <a:t>професійного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розвитку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педагогічних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працівників</a:t>
            </a:r>
            <a:r>
              <a:rPr lang="ru-RU" b="1" dirty="0" smtClean="0">
                <a:solidFill>
                  <a:schemeClr val="tx2"/>
                </a:solidFill>
              </a:rPr>
              <a:t>.</a:t>
            </a:r>
            <a:r>
              <a:rPr lang="ru-RU" b="1" dirty="0" smtClean="0">
                <a:solidFill>
                  <a:srgbClr val="FF0000"/>
                </a:solidFill>
              </a:rPr>
              <a:t> 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4.4. </a:t>
            </a:r>
            <a:r>
              <a:rPr lang="ru-RU" b="1" dirty="0" err="1" smtClean="0">
                <a:solidFill>
                  <a:schemeClr val="tx2"/>
                </a:solidFill>
              </a:rPr>
              <a:t>Організація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освітнього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процесу</a:t>
            </a:r>
            <a:r>
              <a:rPr lang="ru-RU" b="1" dirty="0" smtClean="0">
                <a:solidFill>
                  <a:schemeClr val="tx2"/>
                </a:solidFill>
              </a:rPr>
              <a:t> на засадах </a:t>
            </a:r>
            <a:r>
              <a:rPr lang="ru-RU" b="1" dirty="0" err="1" smtClean="0">
                <a:solidFill>
                  <a:schemeClr val="tx2"/>
                </a:solidFill>
              </a:rPr>
              <a:t>людиноцентризму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прийняття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управлінських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рішень</a:t>
            </a:r>
            <a:r>
              <a:rPr lang="ru-RU" b="1" dirty="0" smtClean="0">
                <a:solidFill>
                  <a:schemeClr val="tx2"/>
                </a:solidFill>
              </a:rPr>
              <a:t> на </a:t>
            </a:r>
            <a:r>
              <a:rPr lang="ru-RU" b="1" dirty="0" err="1" smtClean="0">
                <a:solidFill>
                  <a:schemeClr val="tx2"/>
                </a:solidFill>
              </a:rPr>
              <a:t>основі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конструктивної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співпраці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учасників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освітнього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процесу</a:t>
            </a:r>
            <a:r>
              <a:rPr lang="ru-RU" b="1" dirty="0" smtClean="0">
                <a:solidFill>
                  <a:schemeClr val="tx2"/>
                </a:solidFill>
              </a:rPr>
              <a:t>, </a:t>
            </a:r>
            <a:r>
              <a:rPr lang="ru-RU" b="1" dirty="0" err="1" smtClean="0">
                <a:solidFill>
                  <a:schemeClr val="tx2"/>
                </a:solidFill>
              </a:rPr>
              <a:t>взаємодії</a:t>
            </a:r>
            <a:r>
              <a:rPr lang="ru-RU" b="1" dirty="0" smtClean="0">
                <a:solidFill>
                  <a:schemeClr val="tx2"/>
                </a:solidFill>
              </a:rPr>
              <a:t> закладу </a:t>
            </a:r>
            <a:r>
              <a:rPr lang="ru-RU" b="1" dirty="0" err="1" smtClean="0">
                <a:solidFill>
                  <a:schemeClr val="tx2"/>
                </a:solidFill>
              </a:rPr>
              <a:t>освіти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з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місцевою</a:t>
            </a:r>
            <a:r>
              <a:rPr lang="ru-RU" b="1" dirty="0" smtClean="0">
                <a:solidFill>
                  <a:schemeClr val="tx2"/>
                </a:solidFill>
              </a:rPr>
              <a:t> громадою.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b="1" dirty="0" smtClean="0">
                <a:solidFill>
                  <a:schemeClr val="tx2"/>
                </a:solidFill>
              </a:rPr>
              <a:t>4.5. </a:t>
            </a:r>
            <a:r>
              <a:rPr lang="ru-RU" b="1" dirty="0" err="1" smtClean="0">
                <a:solidFill>
                  <a:schemeClr val="tx2"/>
                </a:solidFill>
              </a:rPr>
              <a:t>Формування</a:t>
            </a:r>
            <a:r>
              <a:rPr lang="ru-RU" b="1" dirty="0" smtClean="0">
                <a:solidFill>
                  <a:schemeClr val="tx2"/>
                </a:solidFill>
              </a:rPr>
              <a:t> та </a:t>
            </a:r>
            <a:r>
              <a:rPr lang="ru-RU" b="1" dirty="0" err="1" smtClean="0">
                <a:solidFill>
                  <a:schemeClr val="tx2"/>
                </a:solidFill>
              </a:rPr>
              <a:t>забезпечення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реалізації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політики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академічної</a:t>
            </a: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b="1" dirty="0" err="1" smtClean="0">
                <a:solidFill>
                  <a:schemeClr val="tx2"/>
                </a:solidFill>
              </a:rPr>
              <a:t>доброчесності</a:t>
            </a:r>
            <a:r>
              <a:rPr lang="ru-RU" b="1" dirty="0" smtClean="0">
                <a:solidFill>
                  <a:schemeClr val="tx2"/>
                </a:solidFill>
              </a:rPr>
              <a:t>. </a:t>
            </a:r>
            <a:r>
              <a:rPr lang="ru-RU" b="1" dirty="0" smtClean="0">
                <a:solidFill>
                  <a:srgbClr val="FF0000"/>
                </a:solidFill>
              </a:rPr>
              <a:t>ДОСТАТНІЙ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1520" y="142852"/>
            <a:ext cx="4244280" cy="6454500"/>
          </a:xfrm>
          <a:solidFill>
            <a:schemeClr val="bg1">
              <a:lumMod val="65000"/>
            </a:schemeClr>
          </a:solidFill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5200" b="1" dirty="0" smtClean="0">
                <a:solidFill>
                  <a:srgbClr val="FF0000"/>
                </a:solidFill>
              </a:rPr>
              <a:t>2022-2023 Н.Р.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sz="3200" b="1" dirty="0" smtClean="0"/>
              <a:t>ВСТАНОВЛЕНО ВІДЕОСПОСТЕРЕЖЕННЯ</a:t>
            </a:r>
            <a:endParaRPr lang="ru-RU" sz="3200" dirty="0" smtClean="0"/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ПРОПУСКНИЙ РЕЖИМ</a:t>
            </a:r>
            <a:endParaRPr lang="ru-RU" sz="3200" dirty="0" smtClean="0"/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ПОСТ ЧЕРГОВОГО</a:t>
            </a:r>
            <a:endParaRPr lang="ru-RU" sz="3200" dirty="0" smtClean="0"/>
          </a:p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КАРАНТИННІ ОБМЕЖЕННЯ ДОСТУПУ СТОРОННІХ ОСІБ</a:t>
            </a:r>
            <a:endParaRPr lang="ru-RU" sz="3200" dirty="0" smtClean="0"/>
          </a:p>
          <a:p>
            <a:pPr>
              <a:buNone/>
            </a:pP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281518" cy="6429420"/>
          </a:xfrm>
          <a:solidFill>
            <a:schemeClr val="bg1">
              <a:lumMod val="65000"/>
            </a:schemeClr>
          </a:solidFill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</a:pPr>
            <a:r>
              <a:rPr lang="ru-RU" sz="3800" b="1" dirty="0" smtClean="0"/>
              <a:t>НІЧНЕ ОСВІТЛЕННЯ ТЕРИТОРІЇ ЗАКЛАДУ</a:t>
            </a:r>
          </a:p>
          <a:p>
            <a:pPr>
              <a:lnSpc>
                <a:spcPct val="170000"/>
              </a:lnSpc>
            </a:pPr>
            <a:endParaRPr lang="ru-RU" sz="3800" dirty="0" smtClean="0"/>
          </a:p>
          <a:p>
            <a:pPr>
              <a:lnSpc>
                <a:spcPct val="170000"/>
              </a:lnSpc>
            </a:pPr>
            <a:r>
              <a:rPr lang="ru-RU" sz="3800" b="1" dirty="0" smtClean="0"/>
              <a:t>САНІТАРНА ОБРІЗКА ДЕРЕВ</a:t>
            </a:r>
            <a:endParaRPr lang="ru-RU" sz="3800" dirty="0" smtClean="0"/>
          </a:p>
          <a:p>
            <a:pPr>
              <a:lnSpc>
                <a:spcPct val="170000"/>
              </a:lnSpc>
            </a:pPr>
            <a:r>
              <a:rPr lang="ru-RU" sz="3800" b="1" dirty="0" smtClean="0"/>
              <a:t>ПОНОВЛЕННЯ ПІШОХІДНИХ ПЕРЕХОДІВ </a:t>
            </a:r>
          </a:p>
          <a:p>
            <a:pPr>
              <a:lnSpc>
                <a:spcPct val="170000"/>
              </a:lnSpc>
            </a:pPr>
            <a:endParaRPr lang="ru-RU" sz="3800" dirty="0" smtClean="0"/>
          </a:p>
          <a:p>
            <a:pPr>
              <a:lnSpc>
                <a:spcPct val="170000"/>
              </a:lnSpc>
            </a:pPr>
            <a:r>
              <a:rPr lang="ru-RU" sz="3800" b="1" dirty="0" smtClean="0"/>
              <a:t>ПОНОВЛЕННЯ ДОРОЖНЬОГО ЗНАКУ “ДІТИ”</a:t>
            </a:r>
          </a:p>
          <a:p>
            <a:pPr>
              <a:lnSpc>
                <a:spcPct val="170000"/>
              </a:lnSpc>
            </a:pPr>
            <a:endParaRPr lang="ru-RU" sz="3800" dirty="0" smtClean="0"/>
          </a:p>
          <a:p>
            <a:pPr>
              <a:lnSpc>
                <a:spcPct val="170000"/>
              </a:lnSpc>
            </a:pPr>
            <a:r>
              <a:rPr lang="ru-RU" sz="3800" b="1" dirty="0" smtClean="0"/>
              <a:t>ОПТИМІЗАЦІЯ ЗЕЛЕНИХ НАСАДЖЕНЬ</a:t>
            </a:r>
            <a:endParaRPr lang="ru-RU" sz="3800" dirty="0" smtClean="0"/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l">
              <a:buFont typeface="Wingdings" pitchFamily="2" charset="2"/>
              <a:buChar char="§"/>
            </a:pPr>
            <a:r>
              <a:rPr lang="ru-RU" sz="2400" dirty="0" err="1" smtClean="0"/>
              <a:t>Забезпечувалась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відповідність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 (</a:t>
            </a:r>
            <a:r>
              <a:rPr lang="ru-RU" sz="2400" dirty="0" err="1" smtClean="0"/>
              <a:t>внутрішніх</a:t>
            </a:r>
            <a:r>
              <a:rPr lang="ru-RU" sz="2400" dirty="0" smtClean="0"/>
              <a:t> </a:t>
            </a:r>
            <a:r>
              <a:rPr lang="ru-RU" sz="2400" dirty="0" err="1" smtClean="0"/>
              <a:t>туалетів</a:t>
            </a:r>
            <a:r>
              <a:rPr lang="ru-RU" sz="2400" dirty="0" smtClean="0"/>
              <a:t>, </a:t>
            </a:r>
            <a:r>
              <a:rPr lang="ru-RU" sz="2400" dirty="0" err="1" smtClean="0"/>
              <a:t>вентиляційного</a:t>
            </a:r>
            <a:r>
              <a:rPr lang="ru-RU" sz="2400" dirty="0" smtClean="0"/>
              <a:t>, </a:t>
            </a:r>
            <a:r>
              <a:rPr lang="ru-RU" sz="2400" dirty="0" err="1" smtClean="0"/>
              <a:t>питного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режимів</a:t>
            </a:r>
            <a:r>
              <a:rPr lang="ru-RU" sz="2400" dirty="0" smtClean="0"/>
              <a:t>, режиму </a:t>
            </a:r>
            <a:r>
              <a:rPr lang="ru-RU" sz="2400" dirty="0" err="1" smtClean="0"/>
              <a:t>освітлення</a:t>
            </a:r>
            <a:r>
              <a:rPr lang="ru-RU" sz="2400" dirty="0" smtClean="0"/>
              <a:t>) </a:t>
            </a:r>
            <a:r>
              <a:rPr lang="ru-RU" sz="2400" dirty="0" err="1" smtClean="0"/>
              <a:t>Санітарному</a:t>
            </a:r>
            <a:r>
              <a:rPr lang="ru-RU" sz="2400" dirty="0" smtClean="0"/>
              <a:t> регламенту;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вдосконалювалось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медичне</a:t>
            </a:r>
            <a:r>
              <a:rPr lang="ru-RU" sz="2400" dirty="0" smtClean="0"/>
              <a:t> </a:t>
            </a:r>
            <a:r>
              <a:rPr lang="ru-RU" sz="2400" dirty="0" err="1" smtClean="0"/>
              <a:t>обслуговування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розробленого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Положення</a:t>
            </a:r>
            <a:r>
              <a:rPr lang="ru-RU" sz="2400" dirty="0" smtClean="0"/>
              <a:t>;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згідно</a:t>
            </a:r>
            <a:r>
              <a:rPr lang="ru-RU" sz="2400" dirty="0" smtClean="0"/>
              <a:t> Договору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Держпродспоживслужбою</a:t>
            </a:r>
            <a:r>
              <a:rPr lang="ru-RU" sz="2400" dirty="0" smtClean="0"/>
              <a:t> </a:t>
            </a:r>
            <a:r>
              <a:rPr lang="ru-RU" sz="2400" dirty="0" err="1" smtClean="0"/>
              <a:t>здійснюються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лабораторні</a:t>
            </a:r>
            <a:r>
              <a:rPr lang="ru-RU" sz="2400" dirty="0" smtClean="0"/>
              <a:t> </a:t>
            </a:r>
            <a:r>
              <a:rPr lang="ru-RU" sz="2400" dirty="0" err="1" smtClean="0"/>
              <a:t>дослідження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піску</a:t>
            </a:r>
            <a:r>
              <a:rPr lang="ru-RU" sz="2400" dirty="0" smtClean="0"/>
              <a:t> на </a:t>
            </a:r>
            <a:r>
              <a:rPr lang="ru-RU" sz="2400" dirty="0" err="1" smtClean="0"/>
              <a:t>вміст</a:t>
            </a:r>
            <a:r>
              <a:rPr lang="ru-RU" sz="2400" dirty="0" smtClean="0"/>
              <a:t> </a:t>
            </a:r>
            <a:r>
              <a:rPr lang="ru-RU" sz="2400" dirty="0" err="1" smtClean="0"/>
              <a:t>гельмінтів</a:t>
            </a:r>
            <a:r>
              <a:rPr lang="ru-RU" sz="2400" dirty="0" smtClean="0"/>
              <a:t>, води, режиму </a:t>
            </a:r>
            <a:r>
              <a:rPr lang="ru-RU" sz="2400" dirty="0" err="1" smtClean="0"/>
              <a:t>освітлення</a:t>
            </a:r>
            <a:r>
              <a:rPr lang="ru-RU" sz="2400" dirty="0" smtClean="0"/>
              <a:t>, температурного режиму, </a:t>
            </a:r>
            <a:r>
              <a:rPr lang="ru-RU" sz="2400" dirty="0" err="1" smtClean="0"/>
              <a:t>виконуються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</a:t>
            </a:r>
            <a:r>
              <a:rPr lang="ru-RU" sz="2400" dirty="0" err="1" smtClean="0"/>
              <a:t>щодо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дератизації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дезінфекції</a:t>
            </a:r>
            <a:r>
              <a:rPr lang="ru-RU" sz="2400" dirty="0" smtClean="0"/>
              <a:t>, </a:t>
            </a:r>
            <a:r>
              <a:rPr lang="ru-RU" sz="2400" dirty="0" err="1" smtClean="0"/>
              <a:t>дезінсекції</a:t>
            </a:r>
            <a:r>
              <a:rPr lang="ru-RU" sz="2400" dirty="0" smtClean="0"/>
              <a:t> </a:t>
            </a:r>
            <a:r>
              <a:rPr lang="ru-RU" sz="2400" dirty="0" err="1" smtClean="0"/>
              <a:t>шкільних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приміщень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поновлено </a:t>
            </a:r>
            <a:r>
              <a:rPr lang="ru-RU" sz="2400" dirty="0" err="1" smtClean="0"/>
              <a:t>дорожну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розмітку</a:t>
            </a:r>
            <a:r>
              <a:rPr lang="ru-RU" sz="2400" dirty="0" smtClean="0"/>
              <a:t>, </a:t>
            </a:r>
            <a:r>
              <a:rPr lang="ru-RU" sz="2400" dirty="0" err="1" smtClean="0"/>
              <a:t>оновлено</a:t>
            </a:r>
            <a:r>
              <a:rPr lang="ru-RU" sz="2400" dirty="0" smtClean="0"/>
              <a:t> знак «</a:t>
            </a:r>
            <a:r>
              <a:rPr lang="ru-RU" sz="2400" dirty="0" err="1" smtClean="0"/>
              <a:t>Пішохідний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перехід</a:t>
            </a:r>
            <a:r>
              <a:rPr lang="ru-RU" sz="2400" dirty="0" smtClean="0"/>
              <a:t>»</a:t>
            </a:r>
            <a:r>
              <a:rPr lang="uk-UA" sz="2400" dirty="0" smtClean="0"/>
              <a:t>;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оновлено</a:t>
            </a:r>
            <a:r>
              <a:rPr lang="ru-RU" sz="2400" dirty="0" smtClean="0"/>
              <a:t> знаки </a:t>
            </a:r>
            <a:r>
              <a:rPr lang="ru-RU" sz="2400" dirty="0" err="1" smtClean="0"/>
              <a:t>обмеження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руху</a:t>
            </a:r>
            <a:r>
              <a:rPr lang="ru-RU" sz="2400" dirty="0" smtClean="0"/>
              <a:t> та знаку «</a:t>
            </a:r>
            <a:r>
              <a:rPr lang="ru-RU" sz="2400" dirty="0" err="1" smtClean="0"/>
              <a:t>Діти</a:t>
            </a:r>
            <a:r>
              <a:rPr lang="ru-RU" sz="2400" dirty="0" smtClean="0"/>
              <a:t>»;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l"/>
            <a:r>
              <a:rPr lang="ru-RU" sz="2400" dirty="0" err="1" smtClean="0"/>
              <a:t>Обрізано</a:t>
            </a:r>
            <a:r>
              <a:rPr lang="ru-RU" sz="2400" dirty="0" smtClean="0"/>
              <a:t>,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видалено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аварійні</a:t>
            </a:r>
            <a:r>
              <a:rPr lang="ru-RU" sz="2400" dirty="0" smtClean="0"/>
              <a:t> дерева, </a:t>
            </a:r>
            <a:r>
              <a:rPr lang="ru-RU" sz="2400" dirty="0" err="1" smtClean="0"/>
              <a:t>сухі</a:t>
            </a:r>
            <a:r>
              <a:rPr lang="ru-RU" sz="2400" dirty="0" smtClean="0"/>
              <a:t> </a:t>
            </a:r>
            <a:r>
              <a:rPr lang="ru-RU" sz="2400" dirty="0" err="1" smtClean="0"/>
              <a:t>гілки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err="1" smtClean="0"/>
              <a:t>здійснено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оптимізацію</a:t>
            </a:r>
            <a:r>
              <a:rPr lang="ru-RU" sz="2400" dirty="0" smtClean="0"/>
              <a:t> </a:t>
            </a:r>
            <a:r>
              <a:rPr lang="ru-RU" sz="2400" dirty="0" err="1" smtClean="0"/>
              <a:t>зелених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насаджень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облаштовано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кабінет</a:t>
            </a:r>
            <a:r>
              <a:rPr lang="ru-RU" sz="2400" dirty="0" smtClean="0"/>
              <a:t> (</a:t>
            </a:r>
            <a:r>
              <a:rPr lang="ru-RU" sz="2400" dirty="0" err="1" smtClean="0"/>
              <a:t>підведено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водопостачання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придбано</a:t>
            </a:r>
            <a:r>
              <a:rPr lang="ru-RU" sz="2400" dirty="0" smtClean="0"/>
              <a:t> кушетку, тонометр, </a:t>
            </a:r>
            <a:r>
              <a:rPr lang="ru-RU" sz="2400" dirty="0" err="1" smtClean="0"/>
              <a:t>ростомір</a:t>
            </a:r>
            <a:r>
              <a:rPr lang="ru-RU" sz="2400" dirty="0" smtClean="0"/>
              <a:t>, ваги </a:t>
            </a:r>
            <a:r>
              <a:rPr lang="ru-RU" sz="2400" dirty="0" err="1" smtClean="0"/>
              <a:t>напільні</a:t>
            </a:r>
            <a:r>
              <a:rPr lang="ru-RU" sz="2400" dirty="0" smtClean="0"/>
              <a:t>), </a:t>
            </a:r>
            <a:r>
              <a:rPr lang="ru-RU" sz="2400" dirty="0" err="1" smtClean="0"/>
              <a:t>забезпечено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перелік</a:t>
            </a:r>
            <a:r>
              <a:rPr lang="ru-RU" sz="2400" dirty="0" smtClean="0"/>
              <a:t> </a:t>
            </a:r>
            <a:r>
              <a:rPr lang="ru-RU" sz="2400" dirty="0" err="1" smtClean="0"/>
              <a:t>медичних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засобів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організовано</a:t>
            </a:r>
            <a:r>
              <a:rPr lang="ru-RU" sz="2400" dirty="0" smtClean="0"/>
              <a:t>  </a:t>
            </a:r>
            <a:r>
              <a:rPr lang="ru-RU" sz="2400" dirty="0" err="1" smtClean="0"/>
              <a:t>практичні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заняття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домедичної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вчителів</a:t>
            </a:r>
            <a:r>
              <a:rPr lang="ru-RU" sz="2400" dirty="0" smtClean="0"/>
              <a:t>, </a:t>
            </a:r>
            <a:r>
              <a:rPr lang="ru-RU" sz="2400" dirty="0" err="1" smtClean="0"/>
              <a:t>тренінги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дій</a:t>
            </a:r>
            <a:r>
              <a:rPr lang="ru-RU" sz="2400" dirty="0" smtClean="0"/>
              <a:t> у </a:t>
            </a:r>
            <a:r>
              <a:rPr lang="ru-RU" sz="2400" dirty="0" err="1" smtClean="0"/>
              <a:t>надзвичайних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ситуаціях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створено </a:t>
            </a:r>
            <a:r>
              <a:rPr lang="ru-RU" sz="2400" dirty="0" err="1" smtClean="0"/>
              <a:t>безпечний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єдиний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інформаційний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простір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Стратегії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закладу </a:t>
            </a:r>
            <a:r>
              <a:rPr lang="ru-RU" sz="2400" dirty="0" err="1" smtClean="0"/>
              <a:t>освіти</a:t>
            </a:r>
            <a:r>
              <a:rPr lang="ru-RU" sz="2400" dirty="0" smtClean="0"/>
              <a:t> на 2021-2025 </a:t>
            </a:r>
            <a:r>
              <a:rPr lang="ru-RU" sz="2400" dirty="0" err="1" smtClean="0"/>
              <a:t>рр</a:t>
            </a:r>
            <a:r>
              <a:rPr lang="ru-RU" sz="2400" dirty="0" smtClean="0"/>
              <a:t>.;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введено в </a:t>
            </a:r>
            <a:r>
              <a:rPr lang="ru-RU" sz="2400" dirty="0" err="1" smtClean="0"/>
              <a:t>освітній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процес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політику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розумного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використання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політику</a:t>
            </a:r>
            <a:r>
              <a:rPr lang="ru-RU" sz="2400" dirty="0" smtClean="0"/>
              <a:t> </a:t>
            </a:r>
            <a:r>
              <a:rPr lang="ru-RU" sz="2400" dirty="0" err="1" smtClean="0"/>
              <a:t>мінімізації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роздільного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збирання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відходів</a:t>
            </a:r>
            <a:r>
              <a:rPr lang="ru-RU" sz="2400" dirty="0" smtClean="0">
                <a:solidFill>
                  <a:schemeClr val="bg1"/>
                </a:solidFill>
              </a:rPr>
              <a:t/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00486" cy="6297634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ru-RU" sz="2400" dirty="0" smtClean="0"/>
              <a:t>Проведено </a:t>
            </a:r>
            <a:r>
              <a:rPr lang="ru-RU" sz="2400" dirty="0" err="1" smtClean="0"/>
              <a:t>тренінг</a:t>
            </a:r>
            <a:r>
              <a:rPr lang="ru-RU" sz="2400" dirty="0" smtClean="0"/>
              <a:t> «</a:t>
            </a:r>
            <a:r>
              <a:rPr lang="ru-RU" sz="2400" dirty="0" err="1" smtClean="0"/>
              <a:t>Тривожна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валіза</a:t>
            </a:r>
            <a:r>
              <a:rPr lang="ru-RU" sz="2400" dirty="0" smtClean="0"/>
              <a:t>.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взяти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собою в </a:t>
            </a:r>
            <a:r>
              <a:rPr lang="ru-RU" sz="2400" dirty="0" err="1" smtClean="0"/>
              <a:t>укриття</a:t>
            </a:r>
            <a:r>
              <a:rPr lang="ru-RU" sz="2400" dirty="0" smtClean="0"/>
              <a:t>»</a:t>
            </a:r>
            <a:br>
              <a:rPr lang="ru-RU" sz="2400" dirty="0" smtClean="0"/>
            </a:br>
            <a:r>
              <a:rPr lang="ru-RU" sz="2400" dirty="0" err="1" smtClean="0"/>
              <a:t>Діяли</a:t>
            </a:r>
            <a:r>
              <a:rPr lang="ru-RU" sz="2400" dirty="0" smtClean="0"/>
              <a:t> у </a:t>
            </a:r>
            <a:r>
              <a:rPr lang="ru-RU" sz="2400" dirty="0" err="1" smtClean="0"/>
              <a:t>разі</a:t>
            </a:r>
            <a:r>
              <a:rPr lang="ru-RU" sz="2400" dirty="0" smtClean="0"/>
              <a:t> сигналу «</a:t>
            </a:r>
            <a:r>
              <a:rPr lang="ru-RU" sz="2400" dirty="0" err="1" smtClean="0"/>
              <a:t>Повітряна</a:t>
            </a:r>
            <a:r>
              <a:rPr lang="ru-RU" sz="2400" dirty="0" smtClean="0"/>
              <a:t> </a:t>
            </a:r>
            <a:r>
              <a:rPr lang="ru-RU" sz="2400" dirty="0" err="1" smtClean="0"/>
              <a:t>тривога</a:t>
            </a:r>
            <a:r>
              <a:rPr lang="ru-RU" sz="2400" dirty="0" smtClean="0"/>
              <a:t>» </a:t>
            </a:r>
            <a:r>
              <a:rPr lang="ru-RU" sz="2400" dirty="0" err="1" smtClean="0"/>
              <a:t>відповідно</a:t>
            </a:r>
            <a:r>
              <a:rPr lang="ru-RU" sz="2400" dirty="0" smtClean="0"/>
              <a:t> </a:t>
            </a:r>
            <a:r>
              <a:rPr lang="ru-RU" sz="2400" dirty="0" err="1" smtClean="0"/>
              <a:t>інструкції</a:t>
            </a:r>
            <a:endParaRPr lang="ru-RU" dirty="0"/>
          </a:p>
        </p:txBody>
      </p:sp>
      <p:pic>
        <p:nvPicPr>
          <p:cNvPr id="47106" name="Picture 2" descr="C:\Users\111\Desktop\Без названия (1)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214283" y="214290"/>
            <a:ext cx="4374202" cy="3268082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214290"/>
            <a:ext cx="4038600" cy="6286544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62500" lnSpcReduction="20000"/>
          </a:bodyPr>
          <a:lstStyle/>
          <a:p>
            <a:r>
              <a:rPr lang="ru-RU" sz="3400" dirty="0" err="1" smtClean="0"/>
              <a:t>Укладено</a:t>
            </a:r>
            <a:r>
              <a:rPr lang="ru-RU" sz="3400" dirty="0" smtClean="0"/>
              <a:t> угоду про </a:t>
            </a:r>
            <a:r>
              <a:rPr lang="ru-RU" sz="3400" dirty="0" err="1" smtClean="0"/>
              <a:t>співпрацю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 </a:t>
            </a:r>
            <a:r>
              <a:rPr lang="ru-RU" sz="3400" dirty="0" err="1" smtClean="0"/>
              <a:t>Гельмязівськоюсільською</a:t>
            </a:r>
            <a:r>
              <a:rPr lang="ru-RU" sz="3400" dirty="0" smtClean="0"/>
              <a:t> радою про </a:t>
            </a:r>
            <a:r>
              <a:rPr lang="ru-RU" sz="3400" dirty="0" err="1" smtClean="0"/>
              <a:t>співпрацю</a:t>
            </a:r>
            <a:r>
              <a:rPr lang="ru-RU" sz="3400" dirty="0" smtClean="0"/>
              <a:t> у </a:t>
            </a:r>
            <a:r>
              <a:rPr lang="ru-RU" sz="3400" dirty="0" err="1" smtClean="0"/>
              <a:t>створенні</a:t>
            </a:r>
            <a:r>
              <a:rPr lang="ru-RU" sz="3400" dirty="0" smtClean="0"/>
              <a:t> </a:t>
            </a:r>
            <a:r>
              <a:rPr lang="ru-RU" sz="3400" dirty="0" err="1" smtClean="0"/>
              <a:t>здоров’язберігаючого</a:t>
            </a:r>
            <a:r>
              <a:rPr lang="ru-RU" sz="3400" dirty="0" smtClean="0"/>
              <a:t> </a:t>
            </a:r>
            <a:r>
              <a:rPr lang="ru-RU" sz="3400" dirty="0" err="1" smtClean="0"/>
              <a:t>середовища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школярів</a:t>
            </a:r>
            <a:r>
              <a:rPr lang="ru-RU" sz="3400" dirty="0" smtClean="0"/>
              <a:t>;</a:t>
            </a:r>
          </a:p>
          <a:p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smtClean="0"/>
              <a:t>в 2022-2023 н.р. </a:t>
            </a:r>
            <a:r>
              <a:rPr lang="ru-RU" sz="3400" dirty="0" err="1" smtClean="0"/>
              <a:t>було</a:t>
            </a:r>
            <a:r>
              <a:rPr lang="ru-RU" sz="3400" dirty="0" smtClean="0"/>
              <a:t> </a:t>
            </a:r>
            <a:r>
              <a:rPr lang="ru-RU" sz="3400" dirty="0" err="1" smtClean="0"/>
              <a:t>організоване</a:t>
            </a:r>
            <a:r>
              <a:rPr lang="ru-RU" sz="3400" dirty="0" smtClean="0"/>
              <a:t> </a:t>
            </a:r>
            <a:r>
              <a:rPr lang="ru-RU" sz="3400" dirty="0" err="1" smtClean="0"/>
              <a:t>навчання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охорони</a:t>
            </a:r>
            <a:r>
              <a:rPr lang="ru-RU" sz="3400" dirty="0" smtClean="0"/>
              <a:t> </a:t>
            </a:r>
            <a:r>
              <a:rPr lang="ru-RU" sz="3400" dirty="0" err="1" smtClean="0"/>
              <a:t>праці</a:t>
            </a:r>
            <a:r>
              <a:rPr lang="ru-RU" sz="3400" dirty="0" smtClean="0"/>
              <a:t> для </a:t>
            </a:r>
            <a:r>
              <a:rPr lang="ru-RU" sz="3400" dirty="0" err="1" smtClean="0"/>
              <a:t>всіх</a:t>
            </a:r>
            <a:r>
              <a:rPr lang="ru-RU" sz="3400" dirty="0" smtClean="0"/>
              <a:t> </a:t>
            </a:r>
            <a:r>
              <a:rPr lang="ru-RU" sz="3400" dirty="0" err="1" smtClean="0"/>
              <a:t>категорій</a:t>
            </a:r>
            <a:r>
              <a:rPr lang="ru-RU" sz="3400" dirty="0" smtClean="0"/>
              <a:t> </a:t>
            </a:r>
            <a:r>
              <a:rPr lang="ru-RU" sz="3400" dirty="0" err="1" smtClean="0"/>
              <a:t>працівників</a:t>
            </a:r>
            <a:r>
              <a:rPr lang="ru-RU" sz="3400" dirty="0" smtClean="0"/>
              <a:t> закладу </a:t>
            </a:r>
            <a:r>
              <a:rPr lang="ru-RU" sz="3400" dirty="0" err="1" smtClean="0"/>
              <a:t>освіти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відповідним</a:t>
            </a:r>
            <a:r>
              <a:rPr lang="ru-RU" sz="3400" dirty="0" smtClean="0"/>
              <a:t> </a:t>
            </a:r>
            <a:r>
              <a:rPr lang="ru-RU" sz="3400" dirty="0" err="1" smtClean="0"/>
              <a:t>складанням</a:t>
            </a:r>
            <a:r>
              <a:rPr lang="ru-RU" sz="3400" dirty="0" smtClean="0"/>
              <a:t> </a:t>
            </a:r>
            <a:r>
              <a:rPr lang="ru-RU" sz="3400" dirty="0" err="1" smtClean="0"/>
              <a:t>заліку</a:t>
            </a:r>
            <a:r>
              <a:rPr lang="ru-RU" sz="3400" dirty="0" smtClean="0"/>
              <a:t>;</a:t>
            </a:r>
          </a:p>
          <a:p>
            <a:r>
              <a:rPr lang="ru-RU" sz="3400" dirty="0" smtClean="0"/>
              <a:t/>
            </a:r>
            <a:br>
              <a:rPr lang="ru-RU" sz="3400" dirty="0" smtClean="0"/>
            </a:br>
            <a:r>
              <a:rPr lang="ru-RU" sz="3400" dirty="0" err="1" smtClean="0"/>
              <a:t>забезпечено</a:t>
            </a:r>
            <a:r>
              <a:rPr lang="ru-RU" sz="3400" dirty="0" smtClean="0"/>
              <a:t> </a:t>
            </a:r>
            <a:r>
              <a:rPr lang="ru-RU" sz="3400" dirty="0" err="1" smtClean="0"/>
              <a:t>проведення</a:t>
            </a:r>
            <a:r>
              <a:rPr lang="ru-RU" sz="3400" dirty="0" smtClean="0"/>
              <a:t> занять </a:t>
            </a:r>
            <a:r>
              <a:rPr lang="ru-RU" sz="3400" dirty="0" err="1" smtClean="0"/>
              <a:t>відповідно</a:t>
            </a:r>
            <a:r>
              <a:rPr lang="ru-RU" sz="3400" dirty="0" smtClean="0"/>
              <a:t> </a:t>
            </a:r>
            <a:r>
              <a:rPr lang="ru-RU" sz="3400" dirty="0" err="1" smtClean="0"/>
              <a:t>графіку</a:t>
            </a:r>
            <a:r>
              <a:rPr lang="ru-RU" sz="3400" dirty="0" smtClean="0"/>
              <a:t> </a:t>
            </a:r>
            <a:r>
              <a:rPr lang="ru-RU" sz="3400" dirty="0" err="1" smtClean="0"/>
              <a:t>і</a:t>
            </a:r>
            <a:r>
              <a:rPr lang="ru-RU" sz="3400" dirty="0" smtClean="0"/>
              <a:t> </a:t>
            </a:r>
            <a:r>
              <a:rPr lang="ru-RU" sz="3400" dirty="0" err="1" smtClean="0"/>
              <a:t>розробленої</a:t>
            </a:r>
            <a:r>
              <a:rPr lang="ru-RU" sz="3400" dirty="0" smtClean="0"/>
              <a:t> тематики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невоєнізованими</a:t>
            </a:r>
            <a:r>
              <a:rPr lang="ru-RU" sz="3400" dirty="0" smtClean="0"/>
              <a:t> </a:t>
            </a:r>
            <a:r>
              <a:rPr lang="ru-RU" sz="3400" dirty="0" err="1" smtClean="0"/>
              <a:t>формуваннями</a:t>
            </a:r>
            <a:r>
              <a:rPr lang="ru-RU" sz="3400" dirty="0" smtClean="0"/>
              <a:t> ЦЗ, </a:t>
            </a:r>
            <a:r>
              <a:rPr lang="ru-RU" sz="3400" dirty="0" err="1" smtClean="0"/>
              <a:t>зокрема</a:t>
            </a:r>
            <a:r>
              <a:rPr lang="ru-RU" sz="3400" dirty="0" smtClean="0"/>
              <a:t> </a:t>
            </a:r>
            <a:r>
              <a:rPr lang="ru-RU" sz="3400" dirty="0" err="1" smtClean="0"/>
              <a:t>з</a:t>
            </a:r>
            <a:r>
              <a:rPr lang="ru-RU" sz="3400" dirty="0" smtClean="0"/>
              <a:t> </a:t>
            </a:r>
            <a:r>
              <a:rPr lang="ru-RU" sz="3400" dirty="0" err="1" smtClean="0"/>
              <a:t>формуванням</a:t>
            </a:r>
            <a:r>
              <a:rPr lang="ru-RU" sz="3400" dirty="0" smtClean="0"/>
              <a:t>, яке </a:t>
            </a:r>
            <a:r>
              <a:rPr lang="ru-RU" sz="3400" dirty="0" err="1" smtClean="0"/>
              <a:t>обслуговує</a:t>
            </a:r>
            <a:r>
              <a:rPr lang="ru-RU" sz="3400" dirty="0" smtClean="0"/>
              <a:t> </a:t>
            </a:r>
            <a:r>
              <a:rPr lang="ru-RU" sz="3400" dirty="0" err="1" smtClean="0"/>
              <a:t>укриття</a:t>
            </a:r>
            <a:r>
              <a:rPr lang="ru-RU" sz="3400" dirty="0" smtClean="0"/>
              <a:t>;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400" dirty="0" smtClean="0"/>
              <a:t>За результатами </a:t>
            </a:r>
            <a:r>
              <a:rPr lang="ru-RU" sz="2400" dirty="0" err="1" smtClean="0"/>
              <a:t>внутрішнього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самооцінювання</a:t>
            </a:r>
            <a:r>
              <a:rPr lang="ru-RU" sz="2400" dirty="0" smtClean="0"/>
              <a:t> 2022-2023 н.р. </a:t>
            </a:r>
            <a:r>
              <a:rPr lang="ru-RU" sz="2400" dirty="0" err="1" smtClean="0"/>
              <a:t>освітнього</a:t>
            </a:r>
            <a:r>
              <a:rPr lang="ru-RU" sz="2400" dirty="0" smtClean="0"/>
              <a:t> </a:t>
            </a:r>
            <a:r>
              <a:rPr lang="ru-RU" sz="2400" dirty="0" err="1" smtClean="0"/>
              <a:t>середовища</a:t>
            </a:r>
            <a:r>
              <a:rPr lang="ru-RU" sz="2400" dirty="0" smtClean="0"/>
              <a:t> </a:t>
            </a:r>
            <a:r>
              <a:rPr lang="ru-RU" sz="2400" dirty="0" err="1" smtClean="0"/>
              <a:t>зроблено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наступне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обробку</a:t>
            </a:r>
            <a:r>
              <a:rPr lang="ru-RU" sz="2400" dirty="0" smtClean="0"/>
              <a:t> </a:t>
            </a:r>
            <a:r>
              <a:rPr lang="ru-RU" sz="2400" dirty="0" err="1" smtClean="0"/>
              <a:t>дерев’яних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конструкцій</a:t>
            </a:r>
            <a:r>
              <a:rPr lang="ru-RU" sz="2400" dirty="0" smtClean="0"/>
              <a:t> горища </a:t>
            </a:r>
            <a:r>
              <a:rPr lang="ru-RU" sz="2400" dirty="0" err="1" smtClean="0"/>
              <a:t>вогнезахисним</a:t>
            </a:r>
            <a:r>
              <a:rPr lang="ru-RU" sz="2400" dirty="0" smtClean="0"/>
              <a:t> </a:t>
            </a:r>
            <a:r>
              <a:rPr lang="ru-RU" sz="2400" dirty="0" err="1" smtClean="0"/>
              <a:t>розчином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err="1" smtClean="0"/>
              <a:t>встановлення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блискавкозахисту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smtClean="0"/>
              <a:t>монтаж в </a:t>
            </a:r>
            <a:r>
              <a:rPr lang="ru-RU" sz="2400" dirty="0" err="1" smtClean="0"/>
              <a:t>дошкільній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групі</a:t>
            </a:r>
            <a:r>
              <a:rPr lang="ru-RU" sz="2400" dirty="0" smtClean="0"/>
              <a:t>, </a:t>
            </a:r>
            <a:r>
              <a:rPr lang="ru-RU" sz="2400" dirty="0" err="1" smtClean="0"/>
              <a:t>спортивній</a:t>
            </a:r>
            <a:r>
              <a:rPr lang="ru-RU" sz="2400" dirty="0" smtClean="0"/>
              <a:t> </a:t>
            </a:r>
            <a:r>
              <a:rPr lang="ru-RU" sz="2400" dirty="0" err="1" smtClean="0"/>
              <a:t>залі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захисних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решіток</a:t>
            </a:r>
            <a:r>
              <a:rPr lang="ru-RU" sz="2400" dirty="0" smtClean="0"/>
              <a:t> на батареях;</a:t>
            </a:r>
            <a:br>
              <a:rPr lang="ru-RU" sz="2400" dirty="0" smtClean="0"/>
            </a:b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заміни</a:t>
            </a:r>
            <a:r>
              <a:rPr lang="ru-RU" sz="2400" dirty="0" smtClean="0"/>
              <a:t> </a:t>
            </a:r>
            <a:r>
              <a:rPr lang="ru-RU" sz="2400" dirty="0" err="1" smtClean="0"/>
              <a:t>освітлювальних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приладів</a:t>
            </a:r>
            <a:r>
              <a:rPr lang="ru-RU" sz="2400" dirty="0" smtClean="0"/>
              <a:t>; </a:t>
            </a:r>
            <a:br>
              <a:rPr lang="ru-RU" sz="2400" dirty="0" smtClean="0"/>
            </a:br>
            <a:r>
              <a:rPr lang="ru-RU" sz="2400" dirty="0" err="1" smtClean="0"/>
              <a:t>зроблено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заземлення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всіх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електроприладів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err="1" smtClean="0"/>
              <a:t>облаштовано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укриття</a:t>
            </a:r>
            <a:r>
              <a:rPr lang="ru-RU" sz="2400" dirty="0" smtClean="0"/>
              <a:t> (для </a:t>
            </a:r>
            <a:r>
              <a:rPr lang="ru-RU" sz="2400" dirty="0" err="1" smtClean="0"/>
              <a:t>кожної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 та </a:t>
            </a:r>
            <a:r>
              <a:rPr lang="ru-RU" sz="2400" dirty="0" err="1" smtClean="0"/>
              <a:t>класу</a:t>
            </a:r>
            <a:r>
              <a:rPr lang="ru-RU" sz="2400" dirty="0" smtClean="0"/>
              <a:t> </a:t>
            </a:r>
            <a:r>
              <a:rPr lang="ru-RU" sz="2400" dirty="0" err="1" smtClean="0"/>
              <a:t>учнів</a:t>
            </a:r>
            <a:r>
              <a:rPr lang="ru-RU" sz="2400" dirty="0" smtClean="0"/>
              <a:t> </a:t>
            </a:r>
            <a:r>
              <a:rPr lang="ru-RU" sz="2400" dirty="0" err="1" smtClean="0"/>
              <a:t>облаштовано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окремі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приміщення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створені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умови</a:t>
            </a:r>
            <a:r>
              <a:rPr lang="ru-RU" sz="2400" dirty="0" smtClean="0"/>
              <a:t> для </a:t>
            </a:r>
            <a:r>
              <a:rPr lang="ru-RU" sz="2400" dirty="0" err="1" smtClean="0"/>
              <a:t>проведення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уроків</a:t>
            </a:r>
            <a:r>
              <a:rPr lang="ru-RU" sz="2400" dirty="0" smtClean="0"/>
              <a:t>);</a:t>
            </a:r>
            <a:br>
              <a:rPr lang="ru-RU" sz="2400" dirty="0" smtClean="0"/>
            </a:br>
            <a:r>
              <a:rPr lang="ru-RU" sz="2400" dirty="0" err="1" smtClean="0"/>
              <a:t>відведено</a:t>
            </a:r>
            <a:r>
              <a:rPr lang="ru-RU" sz="2400" dirty="0" smtClean="0"/>
              <a:t> </a:t>
            </a:r>
            <a:r>
              <a:rPr lang="ru-RU" sz="2400" dirty="0" err="1" smtClean="0"/>
              <a:t>окреме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електропостачання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для</a:t>
            </a:r>
            <a:r>
              <a:rPr lang="ru-RU" sz="2400" dirty="0" smtClean="0"/>
              <a:t> </a:t>
            </a:r>
            <a:r>
              <a:rPr lang="ru-RU" sz="2400" dirty="0" err="1" smtClean="0"/>
              <a:t>нових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електроприладів</a:t>
            </a:r>
            <a:r>
              <a:rPr lang="ru-RU" sz="2400" dirty="0" smtClean="0"/>
              <a:t>;</a:t>
            </a:r>
            <a:br>
              <a:rPr lang="ru-RU" sz="2400" dirty="0" smtClean="0"/>
            </a:br>
            <a:r>
              <a:rPr lang="ru-RU" sz="2400" dirty="0" err="1" smtClean="0"/>
              <a:t>придбано</a:t>
            </a:r>
            <a:r>
              <a:rPr lang="ru-RU" sz="2400" dirty="0" smtClean="0"/>
              <a:t> генератор на </a:t>
            </a:r>
            <a:r>
              <a:rPr lang="ru-RU" sz="2400" dirty="0" err="1" smtClean="0"/>
              <a:t>випадок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відключення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електроенергії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4038600" cy="5911873"/>
          </a:xfrm>
        </p:spPr>
        <p:txBody>
          <a:bodyPr>
            <a:normAutofit fontScale="70000" lnSpcReduction="20000"/>
          </a:bodyPr>
          <a:lstStyle/>
          <a:p>
            <a:r>
              <a:rPr lang="ru-RU" sz="4000" b="1" i="1" dirty="0" err="1" smtClean="0">
                <a:solidFill>
                  <a:schemeClr val="tx2"/>
                </a:solidFill>
              </a:rPr>
              <a:t>Стратегічна</a:t>
            </a:r>
            <a:r>
              <a:rPr lang="ru-RU" sz="4000" b="1" i="1" dirty="0" smtClean="0">
                <a:solidFill>
                  <a:schemeClr val="tx2"/>
                </a:solidFill>
              </a:rPr>
              <a:t> </a:t>
            </a:r>
            <a:r>
              <a:rPr lang="ru-RU" sz="4000" b="1" i="1" dirty="0" err="1" smtClean="0">
                <a:solidFill>
                  <a:schemeClr val="tx2"/>
                </a:solidFill>
              </a:rPr>
              <a:t>ціль</a:t>
            </a:r>
            <a:r>
              <a:rPr lang="ru-RU" sz="4000" b="1" dirty="0" smtClean="0">
                <a:solidFill>
                  <a:schemeClr val="tx2"/>
                </a:solidFill>
              </a:rPr>
              <a:t>:</a:t>
            </a:r>
          </a:p>
          <a:p>
            <a:endParaRPr lang="ru-RU" sz="40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СЕРЕДОВИЩЕ, ВІЛЬНЕ ВІД НАСИЛЬСТВА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2852"/>
            <a:ext cx="4210080" cy="6500858"/>
          </a:xfrm>
          <a:solidFill>
            <a:schemeClr val="bg1">
              <a:lumMod val="65000"/>
            </a:schemeClr>
          </a:solidFill>
          <a:ln>
            <a:solidFill>
              <a:schemeClr val="accent1"/>
            </a:solidFill>
          </a:ln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endParaRPr lang="ru-RU" sz="2900" b="1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ШКОЛА ТОЛЕРАНТНОСТІ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АНТИБУЛІНГОВА ПОЛІТИКА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ВИХОВНА РОБОТА КЛАСНОГО КЕРІВНИКА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ІНФОРМАЦІЙНО-ПРОСВІТНИЦЬКА РОБОТА СЕРЕД УЧАСНИКІВ ОСВІТНЬОГО ПРОЦЕСУ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АКЦІЯ “16 ДНІВ ПРОТИ НАСИЛЬСТВА”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ІНФОРМАЦІЯ НА САЙТІ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ПОРЯДОК РОЗГЛЯДУ ЗВЕРНЕНЬ ПРО ВЧИНЕННЯ БУЛІНГУ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ЩОРІЧНИЙ ПЛАН ЗАХОДІВ З ПРОТИДІЇ БУЛІНГУ</a:t>
            </a:r>
            <a:endParaRPr lang="ru-RU" sz="2900" dirty="0" smtClean="0"/>
          </a:p>
          <a:p>
            <a:pPr>
              <a:lnSpc>
                <a:spcPct val="120000"/>
              </a:lnSpc>
            </a:pPr>
            <a:r>
              <a:rPr lang="ru-RU" sz="2900" b="1" dirty="0" smtClean="0"/>
              <a:t>ЗРАЗКИ ДОКУМЕНТІВ (ЗАЯВА)</a:t>
            </a:r>
            <a:endParaRPr lang="ru-RU" sz="2900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 descr="C:\Users\Школа\Desktop\Без названия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788" y="2060848"/>
            <a:ext cx="3999883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756</TotalTime>
  <Words>1440</Words>
  <Application>Microsoft Office PowerPoint</Application>
  <PresentationFormat>Экран (4:3)</PresentationFormat>
  <Paragraphs>483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Тема Office</vt:lpstr>
      <vt:lpstr>Слайд 1</vt:lpstr>
      <vt:lpstr>ОСВІТНЄ СЕРЕДОВИЩЕ</vt:lpstr>
      <vt:lpstr>Слайд 3</vt:lpstr>
      <vt:lpstr>Слайд 4</vt:lpstr>
      <vt:lpstr>Забезпечувалась відповідність освітнього середовища (внутрішніх туалетів, вентиляційного, питного режимів, режиму освітлення) Санітарному регламенту;  вдосконалювалось медичне обслуговування учнів відповідно розробленого Положення;   згідно Договору з Держпродспоживслужбою здійснюються лабораторні дослідження піску на вміст гельмінтів, води, режиму освітлення, температурного режиму, виконуються умови щодо дератизації, дезінфекції, дезінсекції шкільних приміщень;  поновлено дорожну розмітку, оновлено знак «Пішохідний перехід»;   оновлено знаки обмеження руху та знаку «Діти»;   </vt:lpstr>
      <vt:lpstr>Обрізано, окремі видалено аварійні дерева, сухі гілки; здійснено оптимізацію зелених насаджень;  облаштовано медичний кабінет (підведено водопостачання, придбано кушетку, тонометр, ростомір, ваги напільні), забезпечено необхідний перелік медичних засобів;  організовано  практичні заняття з надання домедичної допомоги для учнів і вчителів, тренінги з дій у надзвичайних ситуаціях; створено безпечний єдиний інформаційний простір відповідно Стратегії розвитку закладу освіти на 2021-2025 рр.;  введено в освітній процес політику розумного використання, політику мінімізації відходів, роздільного збирання відходів </vt:lpstr>
      <vt:lpstr>     Проведено тренінг «Тривожна валіза. Що взяти з собою в укриття» Діяли у разі сигналу «Повітряна тривога» відповідно інструкції</vt:lpstr>
      <vt:lpstr>За результатами внутрішнього самооцінювання 2022-2023 н.р. освітнього середовища зроблено наступне:  обробку дерев’яних конструкцій горища вогнезахисним розчином; встановлення блискавкозахисту; монтаж в дошкільній групі, спортивній залі захисних решіток на батареях; проведення заміни освітлювальних приладів;  зроблено заземлення всіх електроприладів; облаштовано укриття (для кожної групи та класу учнів облаштовано окремі приміщення, створені умови для проведення уроків); відведено окреме електропостачання для нових електроприладів; придбано генератор на випадок відключення електроенергії.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СИСТЕМА ОЦІНЮВАННЯ</vt:lpstr>
      <vt:lpstr>Слайд 18</vt:lpstr>
      <vt:lpstr>ФОРМУВАЛЬНЕ ОЦІНЮВАННЯ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УПРАВЛІНСЬКА ДІЯЛЬНІСТЬ</vt:lpstr>
      <vt:lpstr>Слайд 32</vt:lpstr>
      <vt:lpstr>Слайд 33</vt:lpstr>
      <vt:lpstr> ОСВІТНЄ СЕРЕДОВИЩЕ</vt:lpstr>
      <vt:lpstr> СИСТЕМА ОЦІНЮВАННЯ ЗДОБУВАЧІВ ОСВІТИ</vt:lpstr>
      <vt:lpstr>   ПЕДАГОГІЧНА ДІЯЛЬНІСТЬ ПЕДАГОГІЧНИХ ПРАЦІВНИКІВ  </vt:lpstr>
      <vt:lpstr> УПРАВЛІНСЬКІ ПРОЦЕСИ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Администратор</cp:lastModifiedBy>
  <cp:revision>20</cp:revision>
  <dcterms:created xsi:type="dcterms:W3CDTF">2022-05-15T15:15:38Z</dcterms:created>
  <dcterms:modified xsi:type="dcterms:W3CDTF">2023-06-13T09:47:33Z</dcterms:modified>
</cp:coreProperties>
</file>